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3" r:id="rId2"/>
    <p:sldId id="330" r:id="rId3"/>
    <p:sldId id="277" r:id="rId4"/>
    <p:sldId id="282" r:id="rId5"/>
    <p:sldId id="332" r:id="rId6"/>
    <p:sldId id="353" r:id="rId7"/>
    <p:sldId id="352" r:id="rId8"/>
    <p:sldId id="354" r:id="rId9"/>
    <p:sldId id="355" r:id="rId10"/>
    <p:sldId id="360" r:id="rId11"/>
    <p:sldId id="359" r:id="rId12"/>
    <p:sldId id="356" r:id="rId13"/>
    <p:sldId id="361" r:id="rId14"/>
    <p:sldId id="363" r:id="rId15"/>
    <p:sldId id="362" r:id="rId16"/>
    <p:sldId id="364" r:id="rId17"/>
    <p:sldId id="349" r:id="rId18"/>
    <p:sldId id="351" r:id="rId19"/>
    <p:sldId id="369" r:id="rId20"/>
    <p:sldId id="350" r:id="rId21"/>
    <p:sldId id="366" r:id="rId22"/>
    <p:sldId id="333" r:id="rId23"/>
    <p:sldId id="346" r:id="rId24"/>
    <p:sldId id="288" r:id="rId25"/>
    <p:sldId id="347" r:id="rId26"/>
    <p:sldId id="334" r:id="rId27"/>
    <p:sldId id="348" r:id="rId28"/>
    <p:sldId id="367" r:id="rId29"/>
    <p:sldId id="368" r:id="rId30"/>
    <p:sldId id="3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E92D716-710A-4691-A3F3-88D5A62E1F3E}">
          <p14:sldIdLst>
            <p14:sldId id="273"/>
            <p14:sldId id="330"/>
            <p14:sldId id="277"/>
            <p14:sldId id="282"/>
            <p14:sldId id="332"/>
            <p14:sldId id="353"/>
            <p14:sldId id="352"/>
            <p14:sldId id="354"/>
            <p14:sldId id="355"/>
            <p14:sldId id="360"/>
            <p14:sldId id="359"/>
            <p14:sldId id="356"/>
            <p14:sldId id="361"/>
            <p14:sldId id="363"/>
            <p14:sldId id="362"/>
            <p14:sldId id="364"/>
            <p14:sldId id="349"/>
            <p14:sldId id="351"/>
            <p14:sldId id="369"/>
            <p14:sldId id="350"/>
            <p14:sldId id="366"/>
            <p14:sldId id="333"/>
            <p14:sldId id="346"/>
            <p14:sldId id="288"/>
            <p14:sldId id="347"/>
            <p14:sldId id="334"/>
            <p14:sldId id="348"/>
            <p14:sldId id="367"/>
            <p14:sldId id="368"/>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67"/>
    <a:srgbClr val="3F51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43DB84-F5CE-E38C-7BAA-4B41D8C85017}" v="956" dt="2025-02-22T14:21:27.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5" autoAdjust="0"/>
    <p:restoredTop sz="94660"/>
  </p:normalViewPr>
  <p:slideViewPr>
    <p:cSldViewPr snapToGrid="0">
      <p:cViewPr varScale="1">
        <p:scale>
          <a:sx n="79" d="100"/>
          <a:sy n="79" d="100"/>
        </p:scale>
        <p:origin x="634"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0F177-2B9D-42C7-87F0-306C299C9BFE}"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D869DC-B0CD-43F1-9694-171E0AFED655}" type="slidenum">
              <a:rPr lang="en-US" smtClean="0"/>
              <a:t>‹#›</a:t>
            </a:fld>
            <a:endParaRPr lang="en-US"/>
          </a:p>
        </p:txBody>
      </p:sp>
    </p:spTree>
    <p:extLst>
      <p:ext uri="{BB962C8B-B14F-4D97-AF65-F5344CB8AC3E}">
        <p14:creationId xmlns:p14="http://schemas.microsoft.com/office/powerpoint/2010/main" val="1725421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6C7EE9-5626-4E69-A322-697F33868188}" type="slidenum">
              <a:rPr lang="en-US" smtClean="0"/>
              <a:t>1</a:t>
            </a:fld>
            <a:endParaRPr lang="en-US"/>
          </a:p>
        </p:txBody>
      </p:sp>
    </p:spTree>
    <p:extLst>
      <p:ext uri="{BB962C8B-B14F-4D97-AF65-F5344CB8AC3E}">
        <p14:creationId xmlns:p14="http://schemas.microsoft.com/office/powerpoint/2010/main" val="14206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F0E4-37DF-74F2-C474-65AD9491E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E36E4-354D-31F7-27B2-500DD69DD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CA682-9A79-5091-FD19-47E99930A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6966A7-CB36-036F-4258-839178E7C509}"/>
              </a:ext>
            </a:extLst>
          </p:cNvPr>
          <p:cNvSpPr>
            <a:spLocks noGrp="1"/>
          </p:cNvSpPr>
          <p:nvPr>
            <p:ph type="sldNum" sz="quarter" idx="5"/>
          </p:nvPr>
        </p:nvSpPr>
        <p:spPr/>
        <p:txBody>
          <a:bodyPr/>
          <a:lstStyle/>
          <a:p>
            <a:fld id="{7F6C7EE9-5626-4E69-A322-697F33868188}" type="slidenum">
              <a:rPr lang="en-US" smtClean="0"/>
              <a:t>10</a:t>
            </a:fld>
            <a:endParaRPr lang="en-US"/>
          </a:p>
        </p:txBody>
      </p:sp>
    </p:spTree>
    <p:extLst>
      <p:ext uri="{BB962C8B-B14F-4D97-AF65-F5344CB8AC3E}">
        <p14:creationId xmlns:p14="http://schemas.microsoft.com/office/powerpoint/2010/main" val="116916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C13E-692E-B178-2145-C9115640F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0670D-8528-0FCD-7025-038FC4EB8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03C0B-97F1-DD1C-CD56-1F71CAA1F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A779AD-C197-3705-35F2-B384AA11719D}"/>
              </a:ext>
            </a:extLst>
          </p:cNvPr>
          <p:cNvSpPr>
            <a:spLocks noGrp="1"/>
          </p:cNvSpPr>
          <p:nvPr>
            <p:ph type="sldNum" sz="quarter" idx="5"/>
          </p:nvPr>
        </p:nvSpPr>
        <p:spPr/>
        <p:txBody>
          <a:bodyPr/>
          <a:lstStyle/>
          <a:p>
            <a:fld id="{7F6C7EE9-5626-4E69-A322-697F33868188}" type="slidenum">
              <a:rPr lang="en-US" smtClean="0"/>
              <a:t>11</a:t>
            </a:fld>
            <a:endParaRPr lang="en-US"/>
          </a:p>
        </p:txBody>
      </p:sp>
    </p:spTree>
    <p:extLst>
      <p:ext uri="{BB962C8B-B14F-4D97-AF65-F5344CB8AC3E}">
        <p14:creationId xmlns:p14="http://schemas.microsoft.com/office/powerpoint/2010/main" val="48791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24B56-189B-3634-23AC-823279C7B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8C9CD-A43B-920A-3D22-53F6458A9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00CED-2800-D484-188F-029210D204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1432A-DF8F-7DDC-2333-F79D80242465}"/>
              </a:ext>
            </a:extLst>
          </p:cNvPr>
          <p:cNvSpPr>
            <a:spLocks noGrp="1"/>
          </p:cNvSpPr>
          <p:nvPr>
            <p:ph type="sldNum" sz="quarter" idx="5"/>
          </p:nvPr>
        </p:nvSpPr>
        <p:spPr/>
        <p:txBody>
          <a:bodyPr/>
          <a:lstStyle/>
          <a:p>
            <a:fld id="{7F6C7EE9-5626-4E69-A322-697F33868188}" type="slidenum">
              <a:rPr lang="en-US" smtClean="0"/>
              <a:t>12</a:t>
            </a:fld>
            <a:endParaRPr lang="en-US"/>
          </a:p>
        </p:txBody>
      </p:sp>
    </p:spTree>
    <p:extLst>
      <p:ext uri="{BB962C8B-B14F-4D97-AF65-F5344CB8AC3E}">
        <p14:creationId xmlns:p14="http://schemas.microsoft.com/office/powerpoint/2010/main" val="63997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D2CF-F3F1-DEDE-4F37-01AB58F89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DE58A-80CD-BB6D-1439-4BF58CCFB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26546-1552-0E66-3538-423B7140DB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8F3953-CDF4-DFF1-8CD7-06DC7102BADA}"/>
              </a:ext>
            </a:extLst>
          </p:cNvPr>
          <p:cNvSpPr>
            <a:spLocks noGrp="1"/>
          </p:cNvSpPr>
          <p:nvPr>
            <p:ph type="sldNum" sz="quarter" idx="5"/>
          </p:nvPr>
        </p:nvSpPr>
        <p:spPr/>
        <p:txBody>
          <a:bodyPr/>
          <a:lstStyle/>
          <a:p>
            <a:fld id="{7F6C7EE9-5626-4E69-A322-697F33868188}" type="slidenum">
              <a:rPr lang="en-US" smtClean="0"/>
              <a:t>13</a:t>
            </a:fld>
            <a:endParaRPr lang="en-US"/>
          </a:p>
        </p:txBody>
      </p:sp>
    </p:spTree>
    <p:extLst>
      <p:ext uri="{BB962C8B-B14F-4D97-AF65-F5344CB8AC3E}">
        <p14:creationId xmlns:p14="http://schemas.microsoft.com/office/powerpoint/2010/main" val="375568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7BB8-FFE8-117A-A941-25FEAEB56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7FC53-B972-15BC-D553-C31E5AD89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4CA0F-74C8-52CE-44CD-08C1973173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9D7C97-C780-51E3-A8C7-F34A971CA73D}"/>
              </a:ext>
            </a:extLst>
          </p:cNvPr>
          <p:cNvSpPr>
            <a:spLocks noGrp="1"/>
          </p:cNvSpPr>
          <p:nvPr>
            <p:ph type="sldNum" sz="quarter" idx="5"/>
          </p:nvPr>
        </p:nvSpPr>
        <p:spPr/>
        <p:txBody>
          <a:bodyPr/>
          <a:lstStyle/>
          <a:p>
            <a:fld id="{7F6C7EE9-5626-4E69-A322-697F33868188}" type="slidenum">
              <a:rPr lang="en-US" smtClean="0"/>
              <a:t>14</a:t>
            </a:fld>
            <a:endParaRPr lang="en-US"/>
          </a:p>
        </p:txBody>
      </p:sp>
    </p:spTree>
    <p:extLst>
      <p:ext uri="{BB962C8B-B14F-4D97-AF65-F5344CB8AC3E}">
        <p14:creationId xmlns:p14="http://schemas.microsoft.com/office/powerpoint/2010/main" val="144098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286B4-224E-02DD-AAE1-242BE617C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C96D7-98D1-3479-DF68-490098504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B1526-7480-77BB-F2EB-8B4C651DFD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4EC9F-9E01-EF4F-8604-0D3EC1A6369B}"/>
              </a:ext>
            </a:extLst>
          </p:cNvPr>
          <p:cNvSpPr>
            <a:spLocks noGrp="1"/>
          </p:cNvSpPr>
          <p:nvPr>
            <p:ph type="sldNum" sz="quarter" idx="5"/>
          </p:nvPr>
        </p:nvSpPr>
        <p:spPr/>
        <p:txBody>
          <a:bodyPr/>
          <a:lstStyle/>
          <a:p>
            <a:fld id="{7F6C7EE9-5626-4E69-A322-697F33868188}" type="slidenum">
              <a:rPr lang="en-US" smtClean="0"/>
              <a:t>15</a:t>
            </a:fld>
            <a:endParaRPr lang="en-US"/>
          </a:p>
        </p:txBody>
      </p:sp>
    </p:spTree>
    <p:extLst>
      <p:ext uri="{BB962C8B-B14F-4D97-AF65-F5344CB8AC3E}">
        <p14:creationId xmlns:p14="http://schemas.microsoft.com/office/powerpoint/2010/main" val="291853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CC4B-646F-FBFE-C958-663687B8B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06E28-7F3B-301F-5D93-45A8AD539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B0603-DC8F-2E39-E49E-94A0DC8B62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41F137-C9B9-1DB5-AA2B-4ECB0E1013CF}"/>
              </a:ext>
            </a:extLst>
          </p:cNvPr>
          <p:cNvSpPr>
            <a:spLocks noGrp="1"/>
          </p:cNvSpPr>
          <p:nvPr>
            <p:ph type="sldNum" sz="quarter" idx="5"/>
          </p:nvPr>
        </p:nvSpPr>
        <p:spPr/>
        <p:txBody>
          <a:bodyPr/>
          <a:lstStyle/>
          <a:p>
            <a:fld id="{7F6C7EE9-5626-4E69-A322-697F33868188}" type="slidenum">
              <a:rPr lang="en-US" smtClean="0"/>
              <a:t>16</a:t>
            </a:fld>
            <a:endParaRPr lang="en-US"/>
          </a:p>
        </p:txBody>
      </p:sp>
    </p:spTree>
    <p:extLst>
      <p:ext uri="{BB962C8B-B14F-4D97-AF65-F5344CB8AC3E}">
        <p14:creationId xmlns:p14="http://schemas.microsoft.com/office/powerpoint/2010/main" val="2790495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563A-1A21-287A-504E-76EAEE863A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64DA9-D08C-B56A-AAF4-2BD6A1663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DBAA8-839C-DEA7-D184-8E3AED458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ACEF2F-714E-9A8F-4C2A-52A5DCF660D0}"/>
              </a:ext>
            </a:extLst>
          </p:cNvPr>
          <p:cNvSpPr>
            <a:spLocks noGrp="1"/>
          </p:cNvSpPr>
          <p:nvPr>
            <p:ph type="sldNum" sz="quarter" idx="5"/>
          </p:nvPr>
        </p:nvSpPr>
        <p:spPr/>
        <p:txBody>
          <a:bodyPr/>
          <a:lstStyle/>
          <a:p>
            <a:fld id="{7F6C7EE9-5626-4E69-A322-697F33868188}" type="slidenum">
              <a:rPr lang="en-US" smtClean="0"/>
              <a:t>17</a:t>
            </a:fld>
            <a:endParaRPr lang="en-US"/>
          </a:p>
        </p:txBody>
      </p:sp>
    </p:spTree>
    <p:extLst>
      <p:ext uri="{BB962C8B-B14F-4D97-AF65-F5344CB8AC3E}">
        <p14:creationId xmlns:p14="http://schemas.microsoft.com/office/powerpoint/2010/main" val="358495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27FA-64D7-B6CD-5934-8B7C2E7F5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98DE0-0742-4716-64E9-91BB703E9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E3DF8-E512-BEC9-1E28-29D33B62F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14A93-8A34-00A7-6BA8-E1F2E2676AF1}"/>
              </a:ext>
            </a:extLst>
          </p:cNvPr>
          <p:cNvSpPr>
            <a:spLocks noGrp="1"/>
          </p:cNvSpPr>
          <p:nvPr>
            <p:ph type="sldNum" sz="quarter" idx="5"/>
          </p:nvPr>
        </p:nvSpPr>
        <p:spPr/>
        <p:txBody>
          <a:bodyPr/>
          <a:lstStyle/>
          <a:p>
            <a:fld id="{7F6C7EE9-5626-4E69-A322-697F33868188}" type="slidenum">
              <a:rPr lang="en-US" smtClean="0"/>
              <a:t>18</a:t>
            </a:fld>
            <a:endParaRPr lang="en-US"/>
          </a:p>
        </p:txBody>
      </p:sp>
    </p:spTree>
    <p:extLst>
      <p:ext uri="{BB962C8B-B14F-4D97-AF65-F5344CB8AC3E}">
        <p14:creationId xmlns:p14="http://schemas.microsoft.com/office/powerpoint/2010/main" val="728748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EE578-4089-483B-7ECD-D65C624D0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0CDD7-25E6-2EB3-815E-721A8D674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2C4EB-6911-707E-C1EC-A20042D992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55C9B4-F8B2-47C9-9B98-4118376B3DC9}"/>
              </a:ext>
            </a:extLst>
          </p:cNvPr>
          <p:cNvSpPr>
            <a:spLocks noGrp="1"/>
          </p:cNvSpPr>
          <p:nvPr>
            <p:ph type="sldNum" sz="quarter" idx="5"/>
          </p:nvPr>
        </p:nvSpPr>
        <p:spPr/>
        <p:txBody>
          <a:bodyPr/>
          <a:lstStyle/>
          <a:p>
            <a:fld id="{7F6C7EE9-5626-4E69-A322-697F33868188}" type="slidenum">
              <a:rPr lang="en-US" smtClean="0"/>
              <a:t>19</a:t>
            </a:fld>
            <a:endParaRPr lang="en-US"/>
          </a:p>
        </p:txBody>
      </p:sp>
    </p:spTree>
    <p:extLst>
      <p:ext uri="{BB962C8B-B14F-4D97-AF65-F5344CB8AC3E}">
        <p14:creationId xmlns:p14="http://schemas.microsoft.com/office/powerpoint/2010/main" val="28284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141337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92BC0-3539-3716-4BE2-E4825A3AF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2A0A2-F42C-C738-FBF8-4108A394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3765B-3505-BA4D-126D-E39BC4374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FB323C-BB30-4296-C11C-1244B2E672AE}"/>
              </a:ext>
            </a:extLst>
          </p:cNvPr>
          <p:cNvSpPr>
            <a:spLocks noGrp="1"/>
          </p:cNvSpPr>
          <p:nvPr>
            <p:ph type="sldNum" sz="quarter" idx="5"/>
          </p:nvPr>
        </p:nvSpPr>
        <p:spPr/>
        <p:txBody>
          <a:bodyPr/>
          <a:lstStyle/>
          <a:p>
            <a:fld id="{7F6C7EE9-5626-4E69-A322-697F33868188}" type="slidenum">
              <a:rPr lang="en-US" smtClean="0"/>
              <a:t>20</a:t>
            </a:fld>
            <a:endParaRPr lang="en-US"/>
          </a:p>
        </p:txBody>
      </p:sp>
    </p:spTree>
    <p:extLst>
      <p:ext uri="{BB962C8B-B14F-4D97-AF65-F5344CB8AC3E}">
        <p14:creationId xmlns:p14="http://schemas.microsoft.com/office/powerpoint/2010/main" val="2772684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9CB8-09CC-1A19-3706-C321A0F9D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60BCD-7413-1C4F-7765-CFD0F42F6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EFABB-67AE-FFE2-E1AD-E55A4C448F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DC3D46-44BA-74FC-A186-AE068D5E5089}"/>
              </a:ext>
            </a:extLst>
          </p:cNvPr>
          <p:cNvSpPr>
            <a:spLocks noGrp="1"/>
          </p:cNvSpPr>
          <p:nvPr>
            <p:ph type="sldNum" sz="quarter" idx="5"/>
          </p:nvPr>
        </p:nvSpPr>
        <p:spPr/>
        <p:txBody>
          <a:bodyPr/>
          <a:lstStyle/>
          <a:p>
            <a:fld id="{7F6C7EE9-5626-4E69-A322-697F33868188}" type="slidenum">
              <a:rPr lang="en-US" smtClean="0"/>
              <a:t>21</a:t>
            </a:fld>
            <a:endParaRPr lang="en-US"/>
          </a:p>
        </p:txBody>
      </p:sp>
    </p:spTree>
    <p:extLst>
      <p:ext uri="{BB962C8B-B14F-4D97-AF65-F5344CB8AC3E}">
        <p14:creationId xmlns:p14="http://schemas.microsoft.com/office/powerpoint/2010/main" val="2998792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B8D08-F6DE-8B77-A907-CAFBA1637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A09DC-E320-60E4-05CD-BD980C94E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18060-4DB7-963A-5C31-6EA76577F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26D2BC-47E7-1D89-0AF5-B8512F29179F}"/>
              </a:ext>
            </a:extLst>
          </p:cNvPr>
          <p:cNvSpPr>
            <a:spLocks noGrp="1"/>
          </p:cNvSpPr>
          <p:nvPr>
            <p:ph type="sldNum" sz="quarter" idx="5"/>
          </p:nvPr>
        </p:nvSpPr>
        <p:spPr/>
        <p:txBody>
          <a:bodyPr/>
          <a:lstStyle/>
          <a:p>
            <a:fld id="{7F6C7EE9-5626-4E69-A322-697F33868188}" type="slidenum">
              <a:rPr lang="en-US" smtClean="0"/>
              <a:t>22</a:t>
            </a:fld>
            <a:endParaRPr lang="en-US"/>
          </a:p>
        </p:txBody>
      </p:sp>
    </p:spTree>
    <p:extLst>
      <p:ext uri="{BB962C8B-B14F-4D97-AF65-F5344CB8AC3E}">
        <p14:creationId xmlns:p14="http://schemas.microsoft.com/office/powerpoint/2010/main" val="3714844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D0C9F-3ABB-6D43-7F8C-10212E2EA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C4F2-9F12-7D15-C9FC-938DF86CF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8FAAC-E9A8-8E95-524B-B30CE4DE6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A1B987-00F7-BFBD-C702-AECB2EE41B6A}"/>
              </a:ext>
            </a:extLst>
          </p:cNvPr>
          <p:cNvSpPr>
            <a:spLocks noGrp="1"/>
          </p:cNvSpPr>
          <p:nvPr>
            <p:ph type="sldNum" sz="quarter" idx="5"/>
          </p:nvPr>
        </p:nvSpPr>
        <p:spPr/>
        <p:txBody>
          <a:bodyPr/>
          <a:lstStyle/>
          <a:p>
            <a:fld id="{7F6C7EE9-5626-4E69-A322-697F33868188}" type="slidenum">
              <a:rPr lang="en-US" smtClean="0"/>
              <a:t>23</a:t>
            </a:fld>
            <a:endParaRPr lang="en-US"/>
          </a:p>
        </p:txBody>
      </p:sp>
    </p:spTree>
    <p:extLst>
      <p:ext uri="{BB962C8B-B14F-4D97-AF65-F5344CB8AC3E}">
        <p14:creationId xmlns:p14="http://schemas.microsoft.com/office/powerpoint/2010/main" val="2198702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24</a:t>
            </a:fld>
            <a:endParaRPr lang="en-US"/>
          </a:p>
        </p:txBody>
      </p:sp>
    </p:spTree>
    <p:extLst>
      <p:ext uri="{BB962C8B-B14F-4D97-AF65-F5344CB8AC3E}">
        <p14:creationId xmlns:p14="http://schemas.microsoft.com/office/powerpoint/2010/main" val="210362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6C45B-DC8D-2D5F-8C77-C5CD1B6CF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B91B8-806A-E349-D8B0-A2FB8FE93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A3E19-EE2F-F078-E74A-C33BA4D034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55B87-7F5F-6B55-FC6A-94057CD46350}"/>
              </a:ext>
            </a:extLst>
          </p:cNvPr>
          <p:cNvSpPr>
            <a:spLocks noGrp="1"/>
          </p:cNvSpPr>
          <p:nvPr>
            <p:ph type="sldNum" sz="quarter" idx="5"/>
          </p:nvPr>
        </p:nvSpPr>
        <p:spPr/>
        <p:txBody>
          <a:bodyPr/>
          <a:lstStyle/>
          <a:p>
            <a:fld id="{7F6C7EE9-5626-4E69-A322-697F33868188}" type="slidenum">
              <a:rPr lang="en-US" smtClean="0"/>
              <a:t>25</a:t>
            </a:fld>
            <a:endParaRPr lang="en-US"/>
          </a:p>
        </p:txBody>
      </p:sp>
    </p:spTree>
    <p:extLst>
      <p:ext uri="{BB962C8B-B14F-4D97-AF65-F5344CB8AC3E}">
        <p14:creationId xmlns:p14="http://schemas.microsoft.com/office/powerpoint/2010/main" val="455173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1696-9DE3-AF0C-0318-2ADC1C9AE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69D90-7776-B351-54C6-A224F2710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01778-EA33-EC6E-E959-4DB13D3DE0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03667-00EE-E24E-63FC-5BE8DA8AD5FC}"/>
              </a:ext>
            </a:extLst>
          </p:cNvPr>
          <p:cNvSpPr>
            <a:spLocks noGrp="1"/>
          </p:cNvSpPr>
          <p:nvPr>
            <p:ph type="sldNum" sz="quarter" idx="5"/>
          </p:nvPr>
        </p:nvSpPr>
        <p:spPr/>
        <p:txBody>
          <a:bodyPr/>
          <a:lstStyle/>
          <a:p>
            <a:fld id="{7F6C7EE9-5626-4E69-A322-697F33868188}" type="slidenum">
              <a:rPr lang="en-US" smtClean="0"/>
              <a:t>26</a:t>
            </a:fld>
            <a:endParaRPr lang="en-US"/>
          </a:p>
        </p:txBody>
      </p:sp>
    </p:spTree>
    <p:extLst>
      <p:ext uri="{BB962C8B-B14F-4D97-AF65-F5344CB8AC3E}">
        <p14:creationId xmlns:p14="http://schemas.microsoft.com/office/powerpoint/2010/main" val="610305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A391-42CD-4388-2300-605DECE6E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AD12F-72E4-3FD0-973B-C4EBBCC0C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4CF59-7829-1D65-8F2F-B6672CF16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DE7A8-13B9-6200-E0B6-C04288DECDB4}"/>
              </a:ext>
            </a:extLst>
          </p:cNvPr>
          <p:cNvSpPr>
            <a:spLocks noGrp="1"/>
          </p:cNvSpPr>
          <p:nvPr>
            <p:ph type="sldNum" sz="quarter" idx="5"/>
          </p:nvPr>
        </p:nvSpPr>
        <p:spPr/>
        <p:txBody>
          <a:bodyPr/>
          <a:lstStyle/>
          <a:p>
            <a:fld id="{7F6C7EE9-5626-4E69-A322-697F33868188}" type="slidenum">
              <a:rPr lang="en-US" smtClean="0"/>
              <a:t>27</a:t>
            </a:fld>
            <a:endParaRPr lang="en-US"/>
          </a:p>
        </p:txBody>
      </p:sp>
    </p:spTree>
    <p:extLst>
      <p:ext uri="{BB962C8B-B14F-4D97-AF65-F5344CB8AC3E}">
        <p14:creationId xmlns:p14="http://schemas.microsoft.com/office/powerpoint/2010/main" val="340966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1DC5E-C265-1F66-3868-1A18F67E2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0D60A-DB18-BFB2-BDE5-1C24428E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A30BC-5874-7C36-4100-9591A28FB2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C4B093-804F-5CD9-F8FF-4635E3C76FE8}"/>
              </a:ext>
            </a:extLst>
          </p:cNvPr>
          <p:cNvSpPr>
            <a:spLocks noGrp="1"/>
          </p:cNvSpPr>
          <p:nvPr>
            <p:ph type="sldNum" sz="quarter" idx="5"/>
          </p:nvPr>
        </p:nvSpPr>
        <p:spPr/>
        <p:txBody>
          <a:bodyPr/>
          <a:lstStyle/>
          <a:p>
            <a:fld id="{7F6C7EE9-5626-4E69-A322-697F33868188}" type="slidenum">
              <a:rPr lang="en-US" smtClean="0"/>
              <a:t>28</a:t>
            </a:fld>
            <a:endParaRPr lang="en-US"/>
          </a:p>
        </p:txBody>
      </p:sp>
    </p:spTree>
    <p:extLst>
      <p:ext uri="{BB962C8B-B14F-4D97-AF65-F5344CB8AC3E}">
        <p14:creationId xmlns:p14="http://schemas.microsoft.com/office/powerpoint/2010/main" val="4273071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0450-2BCB-D1D0-C133-FF0127CAF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EEFEC-33D3-983C-25A5-B64E81E0F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924D0-0A6B-94E9-1056-C363BD649F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C7CD85-9F5C-C373-AB6A-1CE94C942055}"/>
              </a:ext>
            </a:extLst>
          </p:cNvPr>
          <p:cNvSpPr>
            <a:spLocks noGrp="1"/>
          </p:cNvSpPr>
          <p:nvPr>
            <p:ph type="sldNum" sz="quarter" idx="5"/>
          </p:nvPr>
        </p:nvSpPr>
        <p:spPr/>
        <p:txBody>
          <a:bodyPr/>
          <a:lstStyle/>
          <a:p>
            <a:fld id="{7F6C7EE9-5626-4E69-A322-697F33868188}" type="slidenum">
              <a:rPr lang="en-US" smtClean="0"/>
              <a:t>29</a:t>
            </a:fld>
            <a:endParaRPr lang="en-US"/>
          </a:p>
        </p:txBody>
      </p:sp>
    </p:spTree>
    <p:extLst>
      <p:ext uri="{BB962C8B-B14F-4D97-AF65-F5344CB8AC3E}">
        <p14:creationId xmlns:p14="http://schemas.microsoft.com/office/powerpoint/2010/main" val="72986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DDC01-35A5-A7BA-6B63-DE074A90A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61A8A-5179-B565-DCB0-5E6CE5CDA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254BC-0604-F3B8-30D4-015B4B86A2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C424A9-35C2-1217-E4BD-4182684C9405}"/>
              </a:ext>
            </a:extLst>
          </p:cNvPr>
          <p:cNvSpPr>
            <a:spLocks noGrp="1"/>
          </p:cNvSpPr>
          <p:nvPr>
            <p:ph type="sldNum" sz="quarter" idx="5"/>
          </p:nvPr>
        </p:nvSpPr>
        <p:spPr/>
        <p:txBody>
          <a:bodyPr/>
          <a:lstStyle/>
          <a:p>
            <a:fld id="{7F6C7EE9-5626-4E69-A322-697F33868188}" type="slidenum">
              <a:rPr lang="en-US" smtClean="0"/>
              <a:t>3</a:t>
            </a:fld>
            <a:endParaRPr lang="en-US"/>
          </a:p>
        </p:txBody>
      </p:sp>
    </p:spTree>
    <p:extLst>
      <p:ext uri="{BB962C8B-B14F-4D97-AF65-F5344CB8AC3E}">
        <p14:creationId xmlns:p14="http://schemas.microsoft.com/office/powerpoint/2010/main" val="2692958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30</a:t>
            </a:fld>
            <a:endParaRPr lang="en-US"/>
          </a:p>
        </p:txBody>
      </p:sp>
    </p:spTree>
    <p:extLst>
      <p:ext uri="{BB962C8B-B14F-4D97-AF65-F5344CB8AC3E}">
        <p14:creationId xmlns:p14="http://schemas.microsoft.com/office/powerpoint/2010/main" val="14450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4</a:t>
            </a:fld>
            <a:endParaRPr lang="en-US"/>
          </a:p>
        </p:txBody>
      </p:sp>
    </p:spTree>
    <p:extLst>
      <p:ext uri="{BB962C8B-B14F-4D97-AF65-F5344CB8AC3E}">
        <p14:creationId xmlns:p14="http://schemas.microsoft.com/office/powerpoint/2010/main" val="116671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96952-8D1E-2D04-4512-038AFED65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9B170-5B81-CB0C-F683-F39A19472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2D567-7CB1-13E8-3016-C46DD89133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36BE9-0740-EBF8-22C1-6646FB3D9086}"/>
              </a:ext>
            </a:extLst>
          </p:cNvPr>
          <p:cNvSpPr>
            <a:spLocks noGrp="1"/>
          </p:cNvSpPr>
          <p:nvPr>
            <p:ph type="sldNum" sz="quarter" idx="5"/>
          </p:nvPr>
        </p:nvSpPr>
        <p:spPr/>
        <p:txBody>
          <a:bodyPr/>
          <a:lstStyle/>
          <a:p>
            <a:fld id="{7F6C7EE9-5626-4E69-A322-697F33868188}" type="slidenum">
              <a:rPr lang="en-US" smtClean="0"/>
              <a:t>5</a:t>
            </a:fld>
            <a:endParaRPr lang="en-US"/>
          </a:p>
        </p:txBody>
      </p:sp>
    </p:spTree>
    <p:extLst>
      <p:ext uri="{BB962C8B-B14F-4D97-AF65-F5344CB8AC3E}">
        <p14:creationId xmlns:p14="http://schemas.microsoft.com/office/powerpoint/2010/main" val="211132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175D-282C-61C9-B3D5-B8CDD5169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4C65B-C760-2D15-7831-79FC2466D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C8522-40F9-9942-9783-5C22700EE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1A36A0-4B9B-A6C6-AF5E-4058F62F8AFF}"/>
              </a:ext>
            </a:extLst>
          </p:cNvPr>
          <p:cNvSpPr>
            <a:spLocks noGrp="1"/>
          </p:cNvSpPr>
          <p:nvPr>
            <p:ph type="sldNum" sz="quarter" idx="5"/>
          </p:nvPr>
        </p:nvSpPr>
        <p:spPr/>
        <p:txBody>
          <a:bodyPr/>
          <a:lstStyle/>
          <a:p>
            <a:fld id="{7F6C7EE9-5626-4E69-A322-697F33868188}" type="slidenum">
              <a:rPr lang="en-US" smtClean="0"/>
              <a:t>6</a:t>
            </a:fld>
            <a:endParaRPr lang="en-US"/>
          </a:p>
        </p:txBody>
      </p:sp>
    </p:spTree>
    <p:extLst>
      <p:ext uri="{BB962C8B-B14F-4D97-AF65-F5344CB8AC3E}">
        <p14:creationId xmlns:p14="http://schemas.microsoft.com/office/powerpoint/2010/main" val="239030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5D743-6DE5-36F9-E6D3-D75DC1945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74D8F-73E4-D93E-17D0-D2E0F0E80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AFF12-93A0-95D2-BE72-7B58D8A55B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1CD1B7-131C-DEB4-4765-53F0D3377E1A}"/>
              </a:ext>
            </a:extLst>
          </p:cNvPr>
          <p:cNvSpPr>
            <a:spLocks noGrp="1"/>
          </p:cNvSpPr>
          <p:nvPr>
            <p:ph type="sldNum" sz="quarter" idx="5"/>
          </p:nvPr>
        </p:nvSpPr>
        <p:spPr/>
        <p:txBody>
          <a:bodyPr/>
          <a:lstStyle/>
          <a:p>
            <a:fld id="{7F6C7EE9-5626-4E69-A322-697F33868188}" type="slidenum">
              <a:rPr lang="en-US" smtClean="0"/>
              <a:t>7</a:t>
            </a:fld>
            <a:endParaRPr lang="en-US"/>
          </a:p>
        </p:txBody>
      </p:sp>
    </p:spTree>
    <p:extLst>
      <p:ext uri="{BB962C8B-B14F-4D97-AF65-F5344CB8AC3E}">
        <p14:creationId xmlns:p14="http://schemas.microsoft.com/office/powerpoint/2010/main" val="4127888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EAF0F-1BA0-B179-C552-D7321CF83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96D1E-7837-CBA8-0DC5-E1395836E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4F8ED-516D-2730-5740-4AE3D650EF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5BC99-2ACC-E014-1852-8A8F5272A403}"/>
              </a:ext>
            </a:extLst>
          </p:cNvPr>
          <p:cNvSpPr>
            <a:spLocks noGrp="1"/>
          </p:cNvSpPr>
          <p:nvPr>
            <p:ph type="sldNum" sz="quarter" idx="5"/>
          </p:nvPr>
        </p:nvSpPr>
        <p:spPr/>
        <p:txBody>
          <a:bodyPr/>
          <a:lstStyle/>
          <a:p>
            <a:fld id="{7F6C7EE9-5626-4E69-A322-697F33868188}" type="slidenum">
              <a:rPr lang="en-US" smtClean="0"/>
              <a:t>8</a:t>
            </a:fld>
            <a:endParaRPr lang="en-US"/>
          </a:p>
        </p:txBody>
      </p:sp>
    </p:spTree>
    <p:extLst>
      <p:ext uri="{BB962C8B-B14F-4D97-AF65-F5344CB8AC3E}">
        <p14:creationId xmlns:p14="http://schemas.microsoft.com/office/powerpoint/2010/main" val="132152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5E6E-0EAA-5FE8-953C-0839B6112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FBEF5-0DC1-C691-94D8-CFDBD82D8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5BA7D-943F-9FC4-1929-E0DC749AAA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6EF426-8916-55C6-93A4-E5FBFF9EBD4E}"/>
              </a:ext>
            </a:extLst>
          </p:cNvPr>
          <p:cNvSpPr>
            <a:spLocks noGrp="1"/>
          </p:cNvSpPr>
          <p:nvPr>
            <p:ph type="sldNum" sz="quarter" idx="5"/>
          </p:nvPr>
        </p:nvSpPr>
        <p:spPr/>
        <p:txBody>
          <a:bodyPr/>
          <a:lstStyle/>
          <a:p>
            <a:fld id="{7F6C7EE9-5626-4E69-A322-697F33868188}" type="slidenum">
              <a:rPr lang="en-US" smtClean="0"/>
              <a:t>9</a:t>
            </a:fld>
            <a:endParaRPr lang="en-US"/>
          </a:p>
        </p:txBody>
      </p:sp>
    </p:spTree>
    <p:extLst>
      <p:ext uri="{BB962C8B-B14F-4D97-AF65-F5344CB8AC3E}">
        <p14:creationId xmlns:p14="http://schemas.microsoft.com/office/powerpoint/2010/main" val="100429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3C51-E67A-E307-3684-CCD370E49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D591B4-77A1-EA2F-D932-D4B9033BF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486472-CAEC-0451-F547-77598C2168EF}"/>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CB97257E-4C9A-4F08-D290-F6C428C60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C30C7-AEA7-1282-BEFB-BDC876B1D40D}"/>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310966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1EC2-606C-4C0A-88E6-62004BAB94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6C3B4C-E305-5466-CCDF-A1B36063A1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662CB-56C8-A8B7-DAAA-E450DBCD660B}"/>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7E899343-77EA-492D-FDAB-4D70CCBAA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F9BEE-C120-3C2C-E31A-83805D0F3846}"/>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429168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9A90FD-410C-EAD0-BE31-F7011AE1B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80FB1D-DE09-B814-7BF9-87A631619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4F45B-A051-E4BE-6E25-10C26EC30531}"/>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41884EE3-DB19-49CB-FCE9-B190DDFE5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7A551-6844-C9B5-A679-C48EDA790F06}"/>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0066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BD4C-EE8B-4714-2F18-7056F8DC6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CD86A-C000-1B16-42A4-D4976B3DF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975E1-4ADC-F64F-B1D5-D61848B4390F}"/>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9B274475-F41E-832B-7CA1-07CADED22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86643-2AA1-07B5-0FF2-8CB82B30D109}"/>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2969776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A9AB-940D-697B-FA9F-1BE22F96B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4DAF6-520C-8652-337D-45768CEE2F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3FB35-DDCE-7511-E07A-2BB46929C422}"/>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7442ABD6-44AD-9E46-A878-AEF77ABDA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0184D-4CF3-4DB7-90C2-B69729C7E7F0}"/>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394494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BF87-4A82-0A2D-0780-2C7167F43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A0D27-3FAA-4689-FE18-6344AC6E90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6019B-79F5-9C73-AE8C-E9A744E84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AEE599-958A-BA34-2931-B53D164F1CA3}"/>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6" name="Footer Placeholder 5">
            <a:extLst>
              <a:ext uri="{FF2B5EF4-FFF2-40B4-BE49-F238E27FC236}">
                <a16:creationId xmlns:a16="http://schemas.microsoft.com/office/drawing/2014/main" id="{2F04CED4-34D7-A09F-CD5A-F9D1442F0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D933A-9F42-9A43-A341-B4BC97613A28}"/>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295030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517F-CFDA-A29D-7065-12AA7CC02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367E8-8B91-B0D5-0CFE-5340C305D5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0924A7-91C4-2035-FFDE-E8E34E6F08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7C078D-4AFB-3CA1-8F08-36597D1A7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980E9-E512-90B1-97F3-0248F8CEC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BA597-4DBA-6FAF-9969-BBD6DD606042}"/>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8" name="Footer Placeholder 7">
            <a:extLst>
              <a:ext uri="{FF2B5EF4-FFF2-40B4-BE49-F238E27FC236}">
                <a16:creationId xmlns:a16="http://schemas.microsoft.com/office/drawing/2014/main" id="{3339DF46-62E4-07B7-587F-E6A96A6E16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1DA6A0-3010-C17B-FB0D-D39EAF9460B7}"/>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81766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0301-4EBB-BD37-8535-BCE604F41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8025E-CB15-4764-8988-1EFAD8C29935}"/>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4" name="Footer Placeholder 3">
            <a:extLst>
              <a:ext uri="{FF2B5EF4-FFF2-40B4-BE49-F238E27FC236}">
                <a16:creationId xmlns:a16="http://schemas.microsoft.com/office/drawing/2014/main" id="{37B46302-DC90-D96B-FCAA-442A229D19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69A314-BE68-E8F3-D888-90D6E034E0AF}"/>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7889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59510-A45A-F5F2-CDAD-D406B9718027}"/>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3" name="Footer Placeholder 2">
            <a:extLst>
              <a:ext uri="{FF2B5EF4-FFF2-40B4-BE49-F238E27FC236}">
                <a16:creationId xmlns:a16="http://schemas.microsoft.com/office/drawing/2014/main" id="{55EA0DF2-0584-DCF7-87D9-B7FC724FF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FFBD8-113F-E70E-89C7-ED2FC0F3C07A}"/>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296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BF14-CAD3-AD26-745C-A209518CE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A7189-987C-85D3-A576-066ED13CA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E3E3D3-254B-4913-9704-379A9DA51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BFABC-A84A-7B99-0619-7893E0037DAA}"/>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6" name="Footer Placeholder 5">
            <a:extLst>
              <a:ext uri="{FF2B5EF4-FFF2-40B4-BE49-F238E27FC236}">
                <a16:creationId xmlns:a16="http://schemas.microsoft.com/office/drawing/2014/main" id="{F3093591-DD9F-0929-45AF-A83769326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3B44C-7FB3-3DE9-451D-54F0C28314EC}"/>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7111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C003-5FCC-56E8-6ACE-221984780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10D09-97F0-FA30-7572-70F5B6B222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330E28-6318-22BE-F3E3-19FE9D0DD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85BE1-1D87-E057-082A-4FA06EBF1C68}"/>
              </a:ext>
            </a:extLst>
          </p:cNvPr>
          <p:cNvSpPr>
            <a:spLocks noGrp="1"/>
          </p:cNvSpPr>
          <p:nvPr>
            <p:ph type="dt" sz="half" idx="10"/>
          </p:nvPr>
        </p:nvSpPr>
        <p:spPr/>
        <p:txBody>
          <a:bodyPr/>
          <a:lstStyle/>
          <a:p>
            <a:fld id="{EB86029A-0DB0-4EA6-8941-FEFA542D9F90}" type="datetimeFigureOut">
              <a:rPr lang="en-US" smtClean="0"/>
              <a:t>2/12/2026</a:t>
            </a:fld>
            <a:endParaRPr lang="en-US"/>
          </a:p>
        </p:txBody>
      </p:sp>
      <p:sp>
        <p:nvSpPr>
          <p:cNvPr id="6" name="Footer Placeholder 5">
            <a:extLst>
              <a:ext uri="{FF2B5EF4-FFF2-40B4-BE49-F238E27FC236}">
                <a16:creationId xmlns:a16="http://schemas.microsoft.com/office/drawing/2014/main" id="{EFC1B4FA-396E-2089-0F46-3BD03F6D6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4948F-F0C9-5284-CC49-28D42734F3D1}"/>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95621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5591F-3911-4435-88E1-A6AAFCD88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3DAE15-093E-8DDF-A159-FC1AD1630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25935-4CFA-37F8-D79B-D7BB2DD3D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86029A-0DB0-4EA6-8941-FEFA542D9F90}" type="datetimeFigureOut">
              <a:rPr lang="en-US" smtClean="0"/>
              <a:t>2/12/2026</a:t>
            </a:fld>
            <a:endParaRPr lang="en-US"/>
          </a:p>
        </p:txBody>
      </p:sp>
      <p:sp>
        <p:nvSpPr>
          <p:cNvPr id="5" name="Footer Placeholder 4">
            <a:extLst>
              <a:ext uri="{FF2B5EF4-FFF2-40B4-BE49-F238E27FC236}">
                <a16:creationId xmlns:a16="http://schemas.microsoft.com/office/drawing/2014/main" id="{90913C06-5270-1E97-C1C8-188ABB021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AE7160-38D4-5A90-B98C-361576A31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AAF968-ABD3-4DE6-9E86-6B5BB432D4F3}" type="slidenum">
              <a:rPr lang="en-US" smtClean="0"/>
              <a:t>‹#›</a:t>
            </a:fld>
            <a:endParaRPr lang="en-US"/>
          </a:p>
        </p:txBody>
      </p:sp>
    </p:spTree>
    <p:extLst>
      <p:ext uri="{BB962C8B-B14F-4D97-AF65-F5344CB8AC3E}">
        <p14:creationId xmlns:p14="http://schemas.microsoft.com/office/powerpoint/2010/main" val="33217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notesSlide" Target="../notesSlides/notesSlide24.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252D6653-D6E2-7C41-6BDB-E7E22A306552}"/>
              </a:ext>
            </a:extLst>
          </p:cNvPr>
          <p:cNvSpPr/>
          <p:nvPr/>
        </p:nvSpPr>
        <p:spPr>
          <a:xfrm>
            <a:off x="7715500" y="1136474"/>
            <a:ext cx="4502919" cy="211955"/>
          </a:xfrm>
          <a:custGeom>
            <a:avLst/>
            <a:gdLst>
              <a:gd name="connsiteX0" fmla="*/ 1 w 4406468"/>
              <a:gd name="connsiteY0" fmla="*/ 0 h 211955"/>
              <a:gd name="connsiteX1" fmla="*/ 4406468 w 4406468"/>
              <a:gd name="connsiteY1" fmla="*/ 0 h 211955"/>
              <a:gd name="connsiteX2" fmla="*/ 4406468 w 4406468"/>
              <a:gd name="connsiteY2" fmla="*/ 211955 h 211955"/>
              <a:gd name="connsiteX3" fmla="*/ 0 w 4406468"/>
              <a:gd name="connsiteY3" fmla="*/ 211955 h 211955"/>
              <a:gd name="connsiteX4" fmla="*/ 23985 w 4406468"/>
              <a:gd name="connsiteY4" fmla="*/ 176380 h 211955"/>
              <a:gd name="connsiteX5" fmla="*/ 38199 w 4406468"/>
              <a:gd name="connsiteY5" fmla="*/ 105977 h 211955"/>
              <a:gd name="connsiteX6" fmla="*/ 23985 w 4406468"/>
              <a:gd name="connsiteY6" fmla="*/ 35574 h 21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468" h="211955">
                <a:moveTo>
                  <a:pt x="1" y="0"/>
                </a:moveTo>
                <a:lnTo>
                  <a:pt x="4406468" y="0"/>
                </a:lnTo>
                <a:lnTo>
                  <a:pt x="4406468" y="211955"/>
                </a:lnTo>
                <a:lnTo>
                  <a:pt x="0" y="211955"/>
                </a:lnTo>
                <a:lnTo>
                  <a:pt x="23985" y="176380"/>
                </a:lnTo>
                <a:cubicBezTo>
                  <a:pt x="33138" y="154741"/>
                  <a:pt x="38199" y="130950"/>
                  <a:pt x="38199" y="105977"/>
                </a:cubicBezTo>
                <a:cubicBezTo>
                  <a:pt x="38199" y="81004"/>
                  <a:pt x="33138" y="57213"/>
                  <a:pt x="23985" y="35574"/>
                </a:cubicBezTo>
                <a:close/>
              </a:path>
            </a:pathLst>
          </a:cu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9F76777E-B106-311D-5AFE-158298226B6B}"/>
              </a:ext>
            </a:extLst>
          </p:cNvPr>
          <p:cNvGrpSpPr/>
          <p:nvPr/>
        </p:nvGrpSpPr>
        <p:grpSpPr>
          <a:xfrm>
            <a:off x="10111739" y="3700042"/>
            <a:ext cx="1947465" cy="3013886"/>
            <a:chOff x="9989698" y="3602621"/>
            <a:chExt cx="1947465" cy="3013886"/>
          </a:xfrm>
          <a:solidFill>
            <a:srgbClr val="3F51B5"/>
          </a:solidFill>
        </p:grpSpPr>
        <p:cxnSp>
          <p:nvCxnSpPr>
            <p:cNvPr id="13" name="Straight Connector 12">
              <a:extLst>
                <a:ext uri="{FF2B5EF4-FFF2-40B4-BE49-F238E27FC236}">
                  <a16:creationId xmlns:a16="http://schemas.microsoft.com/office/drawing/2014/main" id="{46050BCF-F3CC-2D10-AE60-55B5775FA226}"/>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1DEFA4F-D3EA-4661-F8D4-FAAB65D167A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0807F7C-4637-0A9C-ACA1-C6F417C35D2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D9E59B9-5424-41C3-4E1B-79F4E1C8349A}"/>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30" name="Picture 29" descr="A blue logo on a black background&#10;&#10;Description automatically generated">
            <a:extLst>
              <a:ext uri="{FF2B5EF4-FFF2-40B4-BE49-F238E27FC236}">
                <a16:creationId xmlns:a16="http://schemas.microsoft.com/office/drawing/2014/main" id="{BCC9453A-7E4C-ADAB-7DB6-41596DA31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9760" y="6000549"/>
            <a:ext cx="2272479" cy="961732"/>
          </a:xfrm>
          <a:prstGeom prst="rect">
            <a:avLst/>
          </a:prstGeom>
        </p:spPr>
      </p:pic>
      <p:pic>
        <p:nvPicPr>
          <p:cNvPr id="5" name="Picture 4">
            <a:extLst>
              <a:ext uri="{FF2B5EF4-FFF2-40B4-BE49-F238E27FC236}">
                <a16:creationId xmlns:a16="http://schemas.microsoft.com/office/drawing/2014/main" id="{5B948F23-22F3-02B2-3845-38DEE7F1D74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1574" y1="51944" x2="32037" y2="55926"/>
                        <a14:foregroundMark x1="35648" y1="55463" x2="34537" y2="56389"/>
                        <a14:foregroundMark x1="34537" y1="56389" x2="34537" y2="56389"/>
                        <a14:foregroundMark x1="36389" y1="54444" x2="35000" y2="56574"/>
                        <a14:foregroundMark x1="33056" y1="49815" x2="28519" y2="55833"/>
                        <a14:foregroundMark x1="30833" y1="49259" x2="35463" y2="57593"/>
                        <a14:foregroundMark x1="35463" y1="57593" x2="35463" y2="57593"/>
                        <a14:foregroundMark x1="29352" y1="50185" x2="27963" y2="56574"/>
                        <a14:foregroundMark x1="26389" y1="50370" x2="30648" y2="59815"/>
                      </a14:backgroundRemoval>
                    </a14:imgEffect>
                  </a14:imgLayer>
                </a14:imgProps>
              </a:ext>
              <a:ext uri="{28A0092B-C50C-407E-A947-70E740481C1C}">
                <a14:useLocalDpi xmlns:a14="http://schemas.microsoft.com/office/drawing/2010/main" val="0"/>
              </a:ext>
            </a:extLst>
          </a:blip>
          <a:stretch>
            <a:fillRect/>
          </a:stretch>
        </p:blipFill>
        <p:spPr>
          <a:xfrm>
            <a:off x="4643159" y="-680640"/>
            <a:ext cx="2905680" cy="2905680"/>
          </a:xfrm>
          <a:prstGeom prst="rect">
            <a:avLst/>
          </a:prstGeom>
        </p:spPr>
      </p:pic>
      <p:grpSp>
        <p:nvGrpSpPr>
          <p:cNvPr id="46" name="Group 45">
            <a:extLst>
              <a:ext uri="{FF2B5EF4-FFF2-40B4-BE49-F238E27FC236}">
                <a16:creationId xmlns:a16="http://schemas.microsoft.com/office/drawing/2014/main" id="{36BEE0B0-433B-36A1-5B99-255920D0EAAD}"/>
              </a:ext>
            </a:extLst>
          </p:cNvPr>
          <p:cNvGrpSpPr/>
          <p:nvPr/>
        </p:nvGrpSpPr>
        <p:grpSpPr>
          <a:xfrm flipH="1">
            <a:off x="148034" y="3700042"/>
            <a:ext cx="2272479" cy="3013886"/>
            <a:chOff x="9989698" y="3602621"/>
            <a:chExt cx="1947465" cy="3013886"/>
          </a:xfrm>
          <a:solidFill>
            <a:srgbClr val="3F51B5"/>
          </a:solidFill>
        </p:grpSpPr>
        <p:cxnSp>
          <p:nvCxnSpPr>
            <p:cNvPr id="48" name="Straight Connector 47">
              <a:extLst>
                <a:ext uri="{FF2B5EF4-FFF2-40B4-BE49-F238E27FC236}">
                  <a16:creationId xmlns:a16="http://schemas.microsoft.com/office/drawing/2014/main" id="{CF408656-3F4F-6164-1857-9A716F403AB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FF4A340-5F14-926E-557C-5F2935B910E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CC57082-8FED-3276-8FEE-20DA35BA7FB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A437975-3946-77D8-2BBB-CB0769151CA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sp>
        <p:nvSpPr>
          <p:cNvPr id="54" name="Freeform: Shape 53">
            <a:extLst>
              <a:ext uri="{FF2B5EF4-FFF2-40B4-BE49-F238E27FC236}">
                <a16:creationId xmlns:a16="http://schemas.microsoft.com/office/drawing/2014/main" id="{6BD4B62A-F6A9-3ED1-22F6-9CFC29B54E25}"/>
              </a:ext>
            </a:extLst>
          </p:cNvPr>
          <p:cNvSpPr/>
          <p:nvPr/>
        </p:nvSpPr>
        <p:spPr>
          <a:xfrm rot="10800000">
            <a:off x="-26419" y="1136473"/>
            <a:ext cx="4502919" cy="211955"/>
          </a:xfrm>
          <a:custGeom>
            <a:avLst/>
            <a:gdLst>
              <a:gd name="connsiteX0" fmla="*/ 1 w 4406468"/>
              <a:gd name="connsiteY0" fmla="*/ 0 h 211955"/>
              <a:gd name="connsiteX1" fmla="*/ 4406468 w 4406468"/>
              <a:gd name="connsiteY1" fmla="*/ 0 h 211955"/>
              <a:gd name="connsiteX2" fmla="*/ 4406468 w 4406468"/>
              <a:gd name="connsiteY2" fmla="*/ 211955 h 211955"/>
              <a:gd name="connsiteX3" fmla="*/ 0 w 4406468"/>
              <a:gd name="connsiteY3" fmla="*/ 211955 h 211955"/>
              <a:gd name="connsiteX4" fmla="*/ 23985 w 4406468"/>
              <a:gd name="connsiteY4" fmla="*/ 176380 h 211955"/>
              <a:gd name="connsiteX5" fmla="*/ 38199 w 4406468"/>
              <a:gd name="connsiteY5" fmla="*/ 105977 h 211955"/>
              <a:gd name="connsiteX6" fmla="*/ 23985 w 4406468"/>
              <a:gd name="connsiteY6" fmla="*/ 35574 h 21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468" h="211955">
                <a:moveTo>
                  <a:pt x="1" y="0"/>
                </a:moveTo>
                <a:lnTo>
                  <a:pt x="4406468" y="0"/>
                </a:lnTo>
                <a:lnTo>
                  <a:pt x="4406468" y="211955"/>
                </a:lnTo>
                <a:lnTo>
                  <a:pt x="0" y="211955"/>
                </a:lnTo>
                <a:lnTo>
                  <a:pt x="23985" y="176380"/>
                </a:lnTo>
                <a:cubicBezTo>
                  <a:pt x="33138" y="154741"/>
                  <a:pt x="38199" y="130950"/>
                  <a:pt x="38199" y="105977"/>
                </a:cubicBezTo>
                <a:cubicBezTo>
                  <a:pt x="38199" y="81004"/>
                  <a:pt x="33138" y="57213"/>
                  <a:pt x="23985" y="35574"/>
                </a:cubicBezTo>
                <a:close/>
              </a:path>
            </a:pathLst>
          </a:cu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Content Placeholder 55">
            <a:extLst>
              <a:ext uri="{FF2B5EF4-FFF2-40B4-BE49-F238E27FC236}">
                <a16:creationId xmlns:a16="http://schemas.microsoft.com/office/drawing/2014/main" id="{85317F2A-EE10-BE72-AC7B-9E60470F880F}"/>
              </a:ext>
            </a:extLst>
          </p:cNvPr>
          <p:cNvSpPr>
            <a:spLocks noGrp="1"/>
          </p:cNvSpPr>
          <p:nvPr>
            <p:ph idx="1"/>
          </p:nvPr>
        </p:nvSpPr>
        <p:spPr>
          <a:xfrm>
            <a:off x="1910377" y="2658492"/>
            <a:ext cx="8371244" cy="2313332"/>
          </a:xfrm>
        </p:spPr>
        <p:txBody>
          <a:bodyPr>
            <a:normAutofit fontScale="92500" lnSpcReduction="10000"/>
          </a:bodyPr>
          <a:lstStyle/>
          <a:p>
            <a:pPr marL="0" indent="0" algn="ctr">
              <a:buNone/>
            </a:pPr>
            <a:r>
              <a:rPr lang="en-US" sz="5000" b="1" dirty="0">
                <a:solidFill>
                  <a:srgbClr val="004467"/>
                </a:solidFill>
              </a:rPr>
              <a:t>Embedded Workshop</a:t>
            </a:r>
          </a:p>
          <a:p>
            <a:pPr marL="0" indent="0" algn="ctr">
              <a:buNone/>
            </a:pPr>
            <a:r>
              <a:rPr lang="en-US" sz="5000" b="1" dirty="0">
                <a:solidFill>
                  <a:srgbClr val="004467"/>
                </a:solidFill>
              </a:rPr>
              <a:t>Session</a:t>
            </a:r>
          </a:p>
          <a:p>
            <a:pPr marL="0" indent="0" algn="ctr">
              <a:buNone/>
            </a:pPr>
            <a:r>
              <a:rPr lang="en-US" sz="6500" b="1" dirty="0">
                <a:solidFill>
                  <a:srgbClr val="004467"/>
                </a:solidFill>
              </a:rPr>
              <a:t> 9</a:t>
            </a:r>
          </a:p>
        </p:txBody>
      </p:sp>
    </p:spTree>
    <p:extLst>
      <p:ext uri="{BB962C8B-B14F-4D97-AF65-F5344CB8AC3E}">
        <p14:creationId xmlns:p14="http://schemas.microsoft.com/office/powerpoint/2010/main" val="19520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E6D49-D758-1AE3-1C70-B2FFCF1AD04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509684F-8B0B-FE9C-A1A2-DFAA8D814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53FCACA-B3F6-0F2E-8450-F3460F35B459}"/>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78957A5-05E4-78CC-1859-66D2278A92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E034219A-DC0C-64CD-2C43-C204316FF314}"/>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1566877-2A60-B8F4-141F-129512FEB3E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66B14E0-F8B3-ED70-A7B6-6726A661CB8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1940479-866B-2C8A-EDC3-9ED3671014B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70AA920-F286-0345-472A-C4CC1BC413A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6A9A6BA-F934-2E15-0D48-BEEA776841C1}"/>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9244A6E9-7BE3-14FE-BCA2-39DD955A2290}"/>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2C5642AC-896E-EC0C-CCCE-EF36B1EA7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EE35F1D-0593-C8F3-3152-C12211B145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DBCE208-981D-B92C-B949-43BFE5A83A13}"/>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3E498971-1574-4EC9-3EFA-4C463FFC5AD5}"/>
              </a:ext>
            </a:extLst>
          </p:cNvPr>
          <p:cNvSpPr txBox="1"/>
          <p:nvPr/>
        </p:nvSpPr>
        <p:spPr>
          <a:xfrm>
            <a:off x="700479" y="2181956"/>
            <a:ext cx="9785312"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Simplex Communication</a:t>
            </a:r>
          </a:p>
          <a:p>
            <a:r>
              <a:rPr lang="en-US" sz="2400" dirty="0"/>
              <a:t>One way communication, Sender can send the data but it can’t receive the data from other device. It is a unidirectional communication.</a:t>
            </a:r>
          </a:p>
          <a:p>
            <a:pPr marL="342900" indent="-342900">
              <a:buFont typeface="Wingdings" panose="05000000000000000000" pitchFamily="2" charset="2"/>
              <a:buChar char="Ø"/>
            </a:pPr>
            <a:r>
              <a:rPr lang="en-US" sz="2400" dirty="0"/>
              <a:t>Example: TV and Radio.</a:t>
            </a:r>
          </a:p>
          <a:p>
            <a:endParaRPr lang="en-US" sz="2400" dirty="0"/>
          </a:p>
        </p:txBody>
      </p:sp>
      <p:pic>
        <p:nvPicPr>
          <p:cNvPr id="11" name="Picture 10">
            <a:extLst>
              <a:ext uri="{FF2B5EF4-FFF2-40B4-BE49-F238E27FC236}">
                <a16:creationId xmlns:a16="http://schemas.microsoft.com/office/drawing/2014/main" id="{96CA3F00-7746-13EE-E7C7-45645742B95B}"/>
              </a:ext>
            </a:extLst>
          </p:cNvPr>
          <p:cNvPicPr>
            <a:picLocks noChangeAspect="1"/>
          </p:cNvPicPr>
          <p:nvPr/>
        </p:nvPicPr>
        <p:blipFill>
          <a:blip r:embed="rId8"/>
          <a:stretch>
            <a:fillRect/>
          </a:stretch>
        </p:blipFill>
        <p:spPr>
          <a:xfrm>
            <a:off x="3404597" y="4083380"/>
            <a:ext cx="8421275" cy="1733792"/>
          </a:xfrm>
          <a:prstGeom prst="rect">
            <a:avLst/>
          </a:prstGeom>
        </p:spPr>
      </p:pic>
      <p:sp>
        <p:nvSpPr>
          <p:cNvPr id="12" name="Rectangle 11">
            <a:extLst>
              <a:ext uri="{FF2B5EF4-FFF2-40B4-BE49-F238E27FC236}">
                <a16:creationId xmlns:a16="http://schemas.microsoft.com/office/drawing/2014/main" id="{6A5D5947-3577-92D7-406E-440D6E5E1A07}"/>
              </a:ext>
            </a:extLst>
          </p:cNvPr>
          <p:cNvSpPr/>
          <p:nvPr/>
        </p:nvSpPr>
        <p:spPr>
          <a:xfrm>
            <a:off x="6701883" y="5218771"/>
            <a:ext cx="1672683" cy="5466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763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627C4-D59D-F02B-6209-EAF53C66521B}"/>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6D46C1F1-38CD-DD71-FD45-381AD730E4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7DC6372-155B-FFE9-AC7B-CEA278422F1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AB1D478-D190-AE37-A200-26314E474F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831F01D0-C87E-FFFA-2314-F53DF0B23B0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52D4615-37E7-0358-BEC1-96E8535BB160}"/>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D25DB82C-2BCA-F1D4-9D5A-911E0E44E24E}"/>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E00649D-80B2-0DC2-6A8D-0F0361FF0CD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8D36EFD-5A7E-0E90-74ED-1E4207E9468B}"/>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6A8CCFB-BA24-EF83-AD78-B8A0E643F2F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80A5A929-E205-7090-8A56-750EDC655FA9}"/>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04B5931-547A-1422-2716-05300E1AE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ADC97184-15CA-AD49-3E6D-F46FE1D352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8260EC7-04CD-A669-4F12-975004F2C8F5}"/>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E0893E3D-CA04-9FFC-E1AB-171D3DB262F0}"/>
              </a:ext>
            </a:extLst>
          </p:cNvPr>
          <p:cNvSpPr txBox="1"/>
          <p:nvPr/>
        </p:nvSpPr>
        <p:spPr>
          <a:xfrm>
            <a:off x="700478" y="2181956"/>
            <a:ext cx="11117457"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Half Duplex Communication</a:t>
            </a:r>
          </a:p>
          <a:p>
            <a:r>
              <a:rPr lang="en-US" sz="2400" dirty="0"/>
              <a:t>Sender can send the data and also can receive the data but one at a time.</a:t>
            </a:r>
          </a:p>
          <a:p>
            <a:r>
              <a:rPr lang="en-US" sz="2400" dirty="0"/>
              <a:t>It is two-way directional communication but only one direction at a time.</a:t>
            </a:r>
          </a:p>
          <a:p>
            <a:pPr marL="342900" indent="-342900">
              <a:buFont typeface="Wingdings" panose="05000000000000000000" pitchFamily="2" charset="2"/>
              <a:buChar char="Ø"/>
            </a:pPr>
            <a:r>
              <a:rPr lang="en-US" sz="2400" dirty="0"/>
              <a:t>Example: walkie-talkie.</a:t>
            </a:r>
          </a:p>
          <a:p>
            <a:endParaRPr lang="en-US" sz="2400" dirty="0"/>
          </a:p>
        </p:txBody>
      </p:sp>
      <p:pic>
        <p:nvPicPr>
          <p:cNvPr id="11" name="Picture 10">
            <a:extLst>
              <a:ext uri="{FF2B5EF4-FFF2-40B4-BE49-F238E27FC236}">
                <a16:creationId xmlns:a16="http://schemas.microsoft.com/office/drawing/2014/main" id="{CA274EDB-5908-BF33-9FAB-A45C1DC63554}"/>
              </a:ext>
            </a:extLst>
          </p:cNvPr>
          <p:cNvPicPr>
            <a:picLocks noChangeAspect="1"/>
          </p:cNvPicPr>
          <p:nvPr/>
        </p:nvPicPr>
        <p:blipFill>
          <a:blip r:embed="rId8"/>
          <a:stretch>
            <a:fillRect/>
          </a:stretch>
        </p:blipFill>
        <p:spPr>
          <a:xfrm>
            <a:off x="3380457" y="3902380"/>
            <a:ext cx="8554644" cy="2095792"/>
          </a:xfrm>
          <a:prstGeom prst="rect">
            <a:avLst/>
          </a:prstGeom>
        </p:spPr>
      </p:pic>
      <p:sp>
        <p:nvSpPr>
          <p:cNvPr id="12" name="Rectangle 11">
            <a:extLst>
              <a:ext uri="{FF2B5EF4-FFF2-40B4-BE49-F238E27FC236}">
                <a16:creationId xmlns:a16="http://schemas.microsoft.com/office/drawing/2014/main" id="{05501204-14B6-3F97-4DCA-47E6A40B81EB}"/>
              </a:ext>
            </a:extLst>
          </p:cNvPr>
          <p:cNvSpPr/>
          <p:nvPr/>
        </p:nvSpPr>
        <p:spPr>
          <a:xfrm>
            <a:off x="6612673" y="5341434"/>
            <a:ext cx="1773044" cy="2676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25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8DDA-91CD-C349-1F5A-C1B5FAF0A9B5}"/>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CE55D15-7F71-CCE3-B374-2C2469CAE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B364CBE1-D1EC-FC47-444B-BD5CE0768AF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5B2A1A3-C896-F6F0-2DF5-BED73DF6A83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CECE1D62-DBFB-97C2-2C72-C097B28063E0}"/>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1065527A-B502-906F-A269-EF2664D48A60}"/>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C83D2DA6-86B3-50FA-BC86-46CED842AC4D}"/>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1A18AFF-BA1A-629D-C129-72DE570EFB4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4034289-3C18-0F72-9867-4E18E86037F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F29119E-BE84-2B1D-95CD-FE665E3E700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26DA783-BC61-BDFD-FAF3-04E97CCA3E6A}"/>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E11F1407-1228-3DDF-3360-250A7F8E43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04C1FA81-315C-7BA5-42AB-CA69C8937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88D05C8-C855-E825-097D-A00E5E6CD3CE}"/>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65E449C3-CC3E-2FEC-C518-15D30104593F}"/>
              </a:ext>
            </a:extLst>
          </p:cNvPr>
          <p:cNvSpPr txBox="1"/>
          <p:nvPr/>
        </p:nvSpPr>
        <p:spPr>
          <a:xfrm>
            <a:off x="700479" y="2181956"/>
            <a:ext cx="9605238"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Full Duplex Communication</a:t>
            </a:r>
          </a:p>
          <a:p>
            <a:r>
              <a:rPr lang="en-US" sz="2400" dirty="0"/>
              <a:t>Sender can send the data and also can receive the data simultaneously.</a:t>
            </a:r>
          </a:p>
          <a:p>
            <a:r>
              <a:rPr lang="en-US" sz="2400" dirty="0"/>
              <a:t>It is two-way directional communication simultaneously.</a:t>
            </a:r>
          </a:p>
          <a:p>
            <a:pPr marL="342900" indent="-342900">
              <a:buFont typeface="Wingdings" panose="05000000000000000000" pitchFamily="2" charset="2"/>
              <a:buChar char="Ø"/>
            </a:pPr>
            <a:r>
              <a:rPr lang="en-US" sz="2400" dirty="0"/>
              <a:t>Example: Telephone.</a:t>
            </a:r>
          </a:p>
          <a:p>
            <a:endParaRPr lang="en-US" sz="2400" dirty="0"/>
          </a:p>
        </p:txBody>
      </p:sp>
      <p:pic>
        <p:nvPicPr>
          <p:cNvPr id="11" name="Picture 10">
            <a:extLst>
              <a:ext uri="{FF2B5EF4-FFF2-40B4-BE49-F238E27FC236}">
                <a16:creationId xmlns:a16="http://schemas.microsoft.com/office/drawing/2014/main" id="{5CB099D0-3945-5244-A311-6B77D03AB7FF}"/>
              </a:ext>
            </a:extLst>
          </p:cNvPr>
          <p:cNvPicPr>
            <a:picLocks noChangeAspect="1"/>
          </p:cNvPicPr>
          <p:nvPr/>
        </p:nvPicPr>
        <p:blipFill>
          <a:blip r:embed="rId8"/>
          <a:stretch>
            <a:fillRect/>
          </a:stretch>
        </p:blipFill>
        <p:spPr>
          <a:xfrm>
            <a:off x="3655754" y="3926185"/>
            <a:ext cx="8259328" cy="2019582"/>
          </a:xfrm>
          <a:prstGeom prst="rect">
            <a:avLst/>
          </a:prstGeom>
        </p:spPr>
      </p:pic>
      <p:sp>
        <p:nvSpPr>
          <p:cNvPr id="12" name="Rectangle 11">
            <a:extLst>
              <a:ext uri="{FF2B5EF4-FFF2-40B4-BE49-F238E27FC236}">
                <a16:creationId xmlns:a16="http://schemas.microsoft.com/office/drawing/2014/main" id="{C9F1AEB3-535A-56E1-7D97-8256D79149A4}"/>
              </a:ext>
            </a:extLst>
          </p:cNvPr>
          <p:cNvSpPr/>
          <p:nvPr/>
        </p:nvSpPr>
        <p:spPr>
          <a:xfrm>
            <a:off x="6846849" y="5285678"/>
            <a:ext cx="1851102" cy="4797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16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0DC6-84A4-42FA-414A-02FEF98167F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96E0F3F-258A-3526-347E-99F01225B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622F3AE4-FA59-CD0E-80C8-05FA7BF0073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4C3F76-3598-7576-C5BE-EAEB05E614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21B95F1-0742-BC80-807B-F058FF558F2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53F1B0C2-B602-51A6-CD44-8C00D11B0453}"/>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38EE8EB-9DFA-C030-3E72-FFCBA5796D7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C93EE22-0542-EB18-F342-6A61B12C7B9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09C9B1B-D04E-3488-D92C-1D6AA9AEC64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CDD54-766A-38A4-1751-87F56463112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41950D81-D562-D72F-3D9B-E8C7D2AA6C19}"/>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EE3F1CA-B955-0CB3-F042-DBA1865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53444CE-79CC-21AB-EB68-0FAD604F92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7E5668FB-72E5-E30D-1A53-CC990A55D7EF}"/>
              </a:ext>
            </a:extLst>
          </p:cNvPr>
          <p:cNvSpPr txBox="1">
            <a:spLocks noChangeArrowheads="1"/>
          </p:cNvSpPr>
          <p:nvPr/>
        </p:nvSpPr>
        <p:spPr bwMode="auto">
          <a:xfrm>
            <a:off x="1759235" y="743158"/>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 Modes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EBA8C1EC-3C86-0A73-5CD8-9C43E69C0913}"/>
              </a:ext>
            </a:extLst>
          </p:cNvPr>
          <p:cNvSpPr txBox="1"/>
          <p:nvPr/>
        </p:nvSpPr>
        <p:spPr>
          <a:xfrm>
            <a:off x="751393" y="1568580"/>
            <a:ext cx="11249330" cy="3046988"/>
          </a:xfrm>
          <a:prstGeom prst="rect">
            <a:avLst/>
          </a:prstGeom>
          <a:noFill/>
        </p:spPr>
        <p:txBody>
          <a:bodyPr wrap="square">
            <a:spAutoFit/>
          </a:bodyPr>
          <a:lstStyle/>
          <a:p>
            <a:pPr marL="342900" indent="-342900">
              <a:buFont typeface="Wingdings" panose="05000000000000000000" pitchFamily="2" charset="2"/>
              <a:buChar char="q"/>
            </a:pPr>
            <a:r>
              <a:rPr lang="en-US" sz="2400" dirty="0"/>
              <a:t>Synchronous Transmission</a:t>
            </a:r>
          </a:p>
          <a:p>
            <a:pPr marL="342900" indent="-342900">
              <a:buFont typeface="Wingdings" panose="05000000000000000000" pitchFamily="2" charset="2"/>
              <a:buChar char="Ø"/>
            </a:pPr>
            <a:r>
              <a:rPr lang="en-US" sz="2400" dirty="0"/>
              <a:t>A clock line from one terminal (master) to the other terminal (slave) makes the synchronization.</a:t>
            </a:r>
          </a:p>
          <a:p>
            <a:pPr marL="342900" indent="-342900">
              <a:buFont typeface="Wingdings" panose="05000000000000000000" pitchFamily="2" charset="2"/>
              <a:buChar char="Ø"/>
            </a:pPr>
            <a:r>
              <a:rPr lang="en-US" sz="2400" dirty="0"/>
              <a:t>Another line is used for data transmission between master and slave(s).</a:t>
            </a:r>
          </a:p>
          <a:p>
            <a:pPr marL="342900" indent="-342900">
              <a:buFont typeface="Wingdings" panose="05000000000000000000" pitchFamily="2" charset="2"/>
              <a:buChar char="Ø"/>
            </a:pPr>
            <a:r>
              <a:rPr lang="en-US" sz="2400" dirty="0"/>
              <a:t>If the master communicates with many slave devices using the same data and clock lines, a (slave select) line is used to determine which slave to communicate </a:t>
            </a:r>
          </a:p>
          <a:p>
            <a:r>
              <a:rPr lang="en-US" sz="2400" dirty="0"/>
              <a:t>     with like Serial peripheral Interface (SPI) protocol. It will be discussed later.</a:t>
            </a:r>
          </a:p>
          <a:p>
            <a:endParaRPr lang="en-US" sz="2400" dirty="0"/>
          </a:p>
        </p:txBody>
      </p:sp>
      <p:pic>
        <p:nvPicPr>
          <p:cNvPr id="14" name="Picture 13">
            <a:extLst>
              <a:ext uri="{FF2B5EF4-FFF2-40B4-BE49-F238E27FC236}">
                <a16:creationId xmlns:a16="http://schemas.microsoft.com/office/drawing/2014/main" id="{1A1C15C2-CD89-C5D9-EEAC-4CFBE7FC2BDC}"/>
              </a:ext>
            </a:extLst>
          </p:cNvPr>
          <p:cNvPicPr>
            <a:picLocks noChangeAspect="1"/>
          </p:cNvPicPr>
          <p:nvPr/>
        </p:nvPicPr>
        <p:blipFill>
          <a:blip r:embed="rId8"/>
          <a:stretch>
            <a:fillRect/>
          </a:stretch>
        </p:blipFill>
        <p:spPr>
          <a:xfrm>
            <a:off x="4102009" y="4454582"/>
            <a:ext cx="3987981" cy="1972815"/>
          </a:xfrm>
          <a:prstGeom prst="rect">
            <a:avLst/>
          </a:prstGeom>
        </p:spPr>
      </p:pic>
    </p:spTree>
    <p:extLst>
      <p:ext uri="{BB962C8B-B14F-4D97-AF65-F5344CB8AC3E}">
        <p14:creationId xmlns:p14="http://schemas.microsoft.com/office/powerpoint/2010/main" val="190117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BEFB-C7FA-C985-9B0F-F93B979B18AD}"/>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92C2005-A6D3-BF21-5823-74CBC89D78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137FBFD5-0994-331D-DAF2-B1627D360E1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2391768-788C-D1B3-4206-3E67777AD5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D0D949BD-2E8B-6BE9-049B-6235BF1139DB}"/>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9E84DEE-4D56-FEC2-86D4-5E38525051B4}"/>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A0D87D2C-0DD8-4D09-A146-B7349D0DD28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9E245F7-575B-596C-B05A-DC0075C8949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55E13C3-DCD1-5578-C0BC-89F07362B489}"/>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DF36D4C-3524-6207-19E5-614FF2D0E8A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2C94514E-2C12-177A-5953-74EF27E187C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51E5261-89DD-29A9-C261-1E021F54C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8EB6490-9D89-7432-CC26-CE27F416AE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40F17595-335E-0246-7F63-84F9A2577635}"/>
              </a:ext>
            </a:extLst>
          </p:cNvPr>
          <p:cNvSpPr txBox="1">
            <a:spLocks noChangeArrowheads="1"/>
          </p:cNvSpPr>
          <p:nvPr/>
        </p:nvSpPr>
        <p:spPr bwMode="auto">
          <a:xfrm>
            <a:off x="1972644" y="740561"/>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Synchronous Transmission</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14" name="TextBox 13">
            <a:extLst>
              <a:ext uri="{FF2B5EF4-FFF2-40B4-BE49-F238E27FC236}">
                <a16:creationId xmlns:a16="http://schemas.microsoft.com/office/drawing/2014/main" id="{72E03486-958C-0110-179A-6B4EC5D92914}"/>
              </a:ext>
            </a:extLst>
          </p:cNvPr>
          <p:cNvSpPr txBox="1"/>
          <p:nvPr/>
        </p:nvSpPr>
        <p:spPr>
          <a:xfrm>
            <a:off x="537099" y="1835805"/>
            <a:ext cx="11263001" cy="4154984"/>
          </a:xfrm>
          <a:prstGeom prst="rect">
            <a:avLst/>
          </a:prstGeom>
          <a:noFill/>
        </p:spPr>
        <p:txBody>
          <a:bodyPr wrap="square">
            <a:spAutoFit/>
          </a:bodyPr>
          <a:lstStyle/>
          <a:p>
            <a:pPr marL="342900" indent="-342900">
              <a:buFont typeface="Wingdings" panose="05000000000000000000" pitchFamily="2" charset="2"/>
              <a:buChar char="q"/>
            </a:pPr>
            <a:r>
              <a:rPr lang="en-US" sz="2400" dirty="0"/>
              <a:t>Since data is sampled depending upon clock pulses, and since the clock sources are very reliable, so there is much less error in Synchronous as compared to Asynchronous.</a:t>
            </a:r>
          </a:p>
          <a:p>
            <a:pPr marL="342900" indent="-342900">
              <a:buFont typeface="Wingdings" panose="05000000000000000000" pitchFamily="2" charset="2"/>
              <a:buChar char="q"/>
            </a:pPr>
            <a:r>
              <a:rPr lang="en-US" sz="2400" dirty="0"/>
              <a:t>Preferred for short-distance transmission. Not used for long-distance transmission as sending the clock signal with the data signal is not an appropriate solution for the additional costs and clock skew.</a:t>
            </a:r>
          </a:p>
          <a:p>
            <a:pPr marL="342900" indent="-342900">
              <a:buFont typeface="Wingdings" panose="05000000000000000000" pitchFamily="2" charset="2"/>
              <a:buChar char="q"/>
            </a:pPr>
            <a:r>
              <a:rPr lang="en-US" sz="2400" dirty="0"/>
              <a:t>Synchronous communication is usually more efficient because only data bits are transmitted between sender and receiver (no overhead) which leads to a higher bit rate.</a:t>
            </a:r>
          </a:p>
          <a:p>
            <a:pPr marL="342900" indent="-342900">
              <a:buFont typeface="Wingdings" panose="05000000000000000000" pitchFamily="2" charset="2"/>
              <a:buChar char="q"/>
            </a:pPr>
            <a:r>
              <a:rPr lang="en-US" sz="2400" dirty="0"/>
              <a:t>Synchronous communication can be more costly if extra wiring and circuits are required to share a clock signal between the sender and receiver.</a:t>
            </a:r>
          </a:p>
        </p:txBody>
      </p:sp>
    </p:spTree>
    <p:extLst>
      <p:ext uri="{BB962C8B-B14F-4D97-AF65-F5344CB8AC3E}">
        <p14:creationId xmlns:p14="http://schemas.microsoft.com/office/powerpoint/2010/main" val="3780541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81787-F5FD-28D5-1A63-350C8F5DB87A}"/>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F8525CD-755B-83CE-BC42-74283086B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43CDA35-EB96-2D4D-181A-DC9C4173525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15D43F1-DB0D-A18F-B3FF-851A30D5BD0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07C6A90-EB34-07AD-8465-0E4C374B6926}"/>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761435B-0C77-FC77-0DB6-61EBF6D6C66A}"/>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98EADC86-1B7E-4B6D-FC2B-2F1625C8B4B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95514FF-824C-1603-16B4-D34170273E0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C1D147D-F33C-0F53-77AB-1090D07D1591}"/>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D6DF711-E4FD-B53A-2596-B0EB364517CC}"/>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0306C67F-E37E-F3F4-22FD-D37EF4336CA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72277D53-32BC-B31F-4421-4C0669684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9EE88D8-192A-6324-E955-5A1838E405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177BD148-6E7E-D050-3122-9DC12D008BDC}"/>
              </a:ext>
            </a:extLst>
          </p:cNvPr>
          <p:cNvSpPr txBox="1">
            <a:spLocks noChangeArrowheads="1"/>
          </p:cNvSpPr>
          <p:nvPr/>
        </p:nvSpPr>
        <p:spPr bwMode="auto">
          <a:xfrm>
            <a:off x="1759235" y="743158"/>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 Modes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7827B22A-D347-F8F7-FAC5-82FEB4ADF5B3}"/>
              </a:ext>
            </a:extLst>
          </p:cNvPr>
          <p:cNvSpPr txBox="1"/>
          <p:nvPr/>
        </p:nvSpPr>
        <p:spPr>
          <a:xfrm>
            <a:off x="751393" y="1568580"/>
            <a:ext cx="1059462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t>Asynchronous Transmission</a:t>
            </a:r>
          </a:p>
        </p:txBody>
      </p:sp>
      <p:pic>
        <p:nvPicPr>
          <p:cNvPr id="15" name="Picture 14">
            <a:extLst>
              <a:ext uri="{FF2B5EF4-FFF2-40B4-BE49-F238E27FC236}">
                <a16:creationId xmlns:a16="http://schemas.microsoft.com/office/drawing/2014/main" id="{8890E2DB-73B7-0EDA-40E6-317EB25B9389}"/>
              </a:ext>
            </a:extLst>
          </p:cNvPr>
          <p:cNvPicPr>
            <a:picLocks noChangeAspect="1"/>
          </p:cNvPicPr>
          <p:nvPr/>
        </p:nvPicPr>
        <p:blipFill>
          <a:blip r:embed="rId8"/>
          <a:stretch>
            <a:fillRect/>
          </a:stretch>
        </p:blipFill>
        <p:spPr>
          <a:xfrm>
            <a:off x="2426598" y="2391784"/>
            <a:ext cx="6963747" cy="3591426"/>
          </a:xfrm>
          <a:prstGeom prst="rect">
            <a:avLst/>
          </a:prstGeom>
        </p:spPr>
      </p:pic>
    </p:spTree>
    <p:extLst>
      <p:ext uri="{BB962C8B-B14F-4D97-AF65-F5344CB8AC3E}">
        <p14:creationId xmlns:p14="http://schemas.microsoft.com/office/powerpoint/2010/main" val="344041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EDDD-D578-54A6-5609-33618A409449}"/>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DBDA79DA-F223-C708-4B9F-DD8F1567C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49BF8142-1647-9EDB-1F57-785E0D1392A1}"/>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690AE3E-AAAC-AE47-A0C3-ECD741D8D3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C805EA5-38DB-46C0-FD0B-F557C9A7E11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82A8CD5-50AB-95F7-1667-CEB4AD69E97B}"/>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C7D2FC9-39C3-456B-B248-8CB74259287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2B8E3D1-DD37-4601-706B-42BE3546BBF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9C9419-7FD7-38EC-9C9F-8064FA3C4256}"/>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4C13A6C-9F63-8C41-80E0-1681A98B208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78D89CC-0798-B79A-CDA1-9168F1210FD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10951AE-2EF6-196C-3131-6A3260706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68E66927-5E2A-37A1-D215-0BFDC84A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D06C03EC-015F-F91C-1E4A-0556376CDB54}"/>
              </a:ext>
            </a:extLst>
          </p:cNvPr>
          <p:cNvSpPr txBox="1">
            <a:spLocks noChangeArrowheads="1"/>
          </p:cNvSpPr>
          <p:nvPr/>
        </p:nvSpPr>
        <p:spPr bwMode="auto">
          <a:xfrm>
            <a:off x="1972644" y="497880"/>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Asynchronous Transmission</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14" name="TextBox 13">
            <a:extLst>
              <a:ext uri="{FF2B5EF4-FFF2-40B4-BE49-F238E27FC236}">
                <a16:creationId xmlns:a16="http://schemas.microsoft.com/office/drawing/2014/main" id="{E7C9211A-C5D1-E5E2-2B86-E5B64D203A83}"/>
              </a:ext>
            </a:extLst>
          </p:cNvPr>
          <p:cNvSpPr txBox="1"/>
          <p:nvPr/>
        </p:nvSpPr>
        <p:spPr>
          <a:xfrm>
            <a:off x="423901" y="1439606"/>
            <a:ext cx="11263001" cy="4524315"/>
          </a:xfrm>
          <a:prstGeom prst="rect">
            <a:avLst/>
          </a:prstGeom>
          <a:noFill/>
        </p:spPr>
        <p:txBody>
          <a:bodyPr wrap="square">
            <a:spAutoFit/>
          </a:bodyPr>
          <a:lstStyle/>
          <a:p>
            <a:pPr marL="342900" indent="-342900">
              <a:buFont typeface="Wingdings" panose="05000000000000000000" pitchFamily="2" charset="2"/>
              <a:buChar char="q"/>
            </a:pPr>
            <a:r>
              <a:rPr lang="en-US" sz="2400" dirty="0"/>
              <a:t>Data Transfer is called Asynchronous when data bits are not “synchronized” with a clock line. there is no clock line at all!</a:t>
            </a:r>
          </a:p>
          <a:p>
            <a:pPr marL="342900" indent="-342900">
              <a:buFont typeface="Wingdings" panose="05000000000000000000" pitchFamily="2" charset="2"/>
              <a:buChar char="q"/>
            </a:pPr>
            <a:r>
              <a:rPr lang="en-US" sz="2400" dirty="0"/>
              <a:t>For asynchronous data transfer, There is no common clock signal between the sender and receivers. Therefore, the sender and the receiver first need to agree on a data transfer speed and both devices must use the same data rate. This speed usually does not change after the data transfer starts.</a:t>
            </a:r>
          </a:p>
          <a:p>
            <a:pPr marL="342900" indent="-342900">
              <a:buFont typeface="Wingdings" panose="05000000000000000000" pitchFamily="2" charset="2"/>
              <a:buChar char="q"/>
            </a:pPr>
            <a:r>
              <a:rPr lang="en-US" sz="2400" dirty="0"/>
              <a:t>Synchronization bits are added at the front, middle or end of the data to synchronize the sending and receiving units.</a:t>
            </a:r>
          </a:p>
          <a:p>
            <a:pPr marL="342900" indent="-342900">
              <a:buFont typeface="Wingdings" panose="05000000000000000000" pitchFamily="2" charset="2"/>
              <a:buChar char="q"/>
            </a:pPr>
            <a:r>
              <a:rPr lang="en-US" sz="2400" dirty="0"/>
              <a:t>Due to these extra bits used to synchronize between the sender and receiver, There is an overhead in asynchronous transmission and that’s why the asynchronous serial transmission has slower data transfer rate compared with synchronous. Extra synchronization bits may account for up to 50% data transfer!</a:t>
            </a:r>
          </a:p>
        </p:txBody>
      </p:sp>
    </p:spTree>
    <p:extLst>
      <p:ext uri="{BB962C8B-B14F-4D97-AF65-F5344CB8AC3E}">
        <p14:creationId xmlns:p14="http://schemas.microsoft.com/office/powerpoint/2010/main" val="2491581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3E15-8CF7-04C9-9ED8-E9506E8DE83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6C6BA2F-0630-8127-B919-2995BD92FD83}"/>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BD2079-EE56-6331-FFD5-C8DFAF8E2656}"/>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52FF6256-F047-B15C-F74A-BA6656455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97CC688C-C99A-4216-9A75-A0BA66D80B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53292019-6352-5FE0-7ED0-A80B874F3FE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421A8247-B2D9-A0A8-8548-DA88F9FF38CE}"/>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71F2FD50-CA3D-6EB2-3FE4-6E019AC73FB5}"/>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18E353-5412-AC9F-E247-916B208DCCB8}"/>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FC9DA3C-8002-B037-5127-A9D5ECF2AE9E}"/>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B71B3E9-7706-5280-9B8C-2AF53E007342}"/>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57229DB-DA16-6E57-D2B2-F95A6F387C8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DC9420C-D6B3-DBB3-3877-A4D97AE0C2CA}"/>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347754AA-3EC9-02D3-E258-3CFB43DD3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A7E05C8D-C97A-9F8A-D9D4-4ADFE4700228}"/>
              </a:ext>
            </a:extLst>
          </p:cNvPr>
          <p:cNvSpPr>
            <a:spLocks noGrp="1"/>
          </p:cNvSpPr>
          <p:nvPr>
            <p:ph type="title"/>
          </p:nvPr>
        </p:nvSpPr>
        <p:spPr>
          <a:xfrm>
            <a:off x="3259025" y="2204753"/>
            <a:ext cx="5376273" cy="1325563"/>
          </a:xfrm>
        </p:spPr>
        <p:txBody>
          <a:bodyPr/>
          <a:lstStyle/>
          <a:p>
            <a:pPr algn="ctr"/>
            <a:r>
              <a:rPr lang="en-US" dirty="0">
                <a:solidFill>
                  <a:schemeClr val="bg2"/>
                </a:solidFill>
              </a:rPr>
              <a:t>Baud Rate</a:t>
            </a:r>
          </a:p>
        </p:txBody>
      </p:sp>
      <p:pic>
        <p:nvPicPr>
          <p:cNvPr id="5" name="Content Placeholder 2">
            <a:extLst>
              <a:ext uri="{FF2B5EF4-FFF2-40B4-BE49-F238E27FC236}">
                <a16:creationId xmlns:a16="http://schemas.microsoft.com/office/drawing/2014/main" id="{A2FB3F96-E601-ED34-21AB-AF8836E96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288492475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CF338-560E-AC56-C463-7E05B0C0530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571184F5-B9DA-9E8E-46A2-DA6A691B97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C1181B0-142F-90E0-6187-2F43190CDF42}"/>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DC0FE98-62F6-1612-0BF4-F8E4E77C5C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C0D1E1C7-E45B-0A67-9FDF-AC127F9167DF}"/>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20FC7EF-6611-6CEF-3B8E-1B890CDA1E96}"/>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2B261A8E-9A40-6A15-F5B1-261C3B0FC61E}"/>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46CAD74-5725-DCFD-25EA-E7B0557AC4D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D3C62B6-A871-B5E9-83D1-365D29B5989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6767F73-46F3-81DA-94C3-2E6EC61BA23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E7F13CD-EC8D-47E3-DD22-B0990F54D94A}"/>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F30B0952-4524-F608-953E-491B8881D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AEC673E0-B4A0-57C6-FF5C-16572EF02A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9" name="TextBox 8">
            <a:extLst>
              <a:ext uri="{FF2B5EF4-FFF2-40B4-BE49-F238E27FC236}">
                <a16:creationId xmlns:a16="http://schemas.microsoft.com/office/drawing/2014/main" id="{36CDDF50-2E0B-65BF-7EB8-A51ABEF0D2D4}"/>
              </a:ext>
            </a:extLst>
          </p:cNvPr>
          <p:cNvSpPr txBox="1"/>
          <p:nvPr/>
        </p:nvSpPr>
        <p:spPr>
          <a:xfrm>
            <a:off x="888017" y="1877810"/>
            <a:ext cx="10392829" cy="3970318"/>
          </a:xfrm>
          <a:prstGeom prst="rect">
            <a:avLst/>
          </a:prstGeom>
          <a:noFill/>
        </p:spPr>
        <p:txBody>
          <a:bodyPr wrap="square">
            <a:spAutoFit/>
          </a:bodyPr>
          <a:lstStyle/>
          <a:p>
            <a:pPr marL="457200" indent="-457200">
              <a:buFont typeface="Wingdings" panose="05000000000000000000" pitchFamily="2" charset="2"/>
              <a:buChar char="q"/>
            </a:pPr>
            <a:r>
              <a:rPr lang="en-US" sz="2800" dirty="0"/>
              <a:t>Baud Rate is the speed of data transmission in UART communication.</a:t>
            </a:r>
          </a:p>
          <a:p>
            <a:endParaRPr lang="en-US" sz="2800" dirty="0"/>
          </a:p>
          <a:p>
            <a:pPr marL="457200" indent="-457200">
              <a:buFont typeface="Wingdings" panose="05000000000000000000" pitchFamily="2" charset="2"/>
              <a:buChar char="q"/>
            </a:pPr>
            <a:r>
              <a:rPr lang="en-US" sz="2800" dirty="0"/>
              <a:t>It represents how many symbols are sent or received per second.</a:t>
            </a:r>
          </a:p>
          <a:p>
            <a:endParaRPr lang="en-US" sz="2800" dirty="0"/>
          </a:p>
          <a:p>
            <a:r>
              <a:rPr lang="en-US" sz="2800" b="1" dirty="0"/>
              <a:t>Example: </a:t>
            </a:r>
            <a:r>
              <a:rPr lang="en-US" sz="2800" dirty="0"/>
              <a:t>If the baud rate is: </a:t>
            </a:r>
            <a:r>
              <a:rPr lang="en-US" sz="2800" b="1" dirty="0"/>
              <a:t>9600 baud</a:t>
            </a:r>
            <a:endParaRPr lang="en-US" sz="2800" dirty="0"/>
          </a:p>
          <a:p>
            <a:r>
              <a:rPr lang="en-US" sz="2800" dirty="0"/>
              <a:t>This means the UART transmits: </a:t>
            </a:r>
            <a:r>
              <a:rPr lang="en-US" sz="2800" b="1" dirty="0"/>
              <a:t>9600 symbols every second</a:t>
            </a:r>
          </a:p>
          <a:p>
            <a:r>
              <a:rPr lang="en-US" sz="2800" dirty="0">
                <a:solidFill>
                  <a:schemeClr val="accent2">
                    <a:lumMod val="75000"/>
                  </a:schemeClr>
                </a:solidFill>
              </a:rPr>
              <a:t>(Each symbol may correspond to one or more bits)</a:t>
            </a:r>
          </a:p>
        </p:txBody>
      </p:sp>
      <p:sp>
        <p:nvSpPr>
          <p:cNvPr id="11" name="Rectangle 1">
            <a:extLst>
              <a:ext uri="{FF2B5EF4-FFF2-40B4-BE49-F238E27FC236}">
                <a16:creationId xmlns:a16="http://schemas.microsoft.com/office/drawing/2014/main" id="{522EF22E-F09E-1434-BE03-A5ECD5FFBEFB}"/>
              </a:ext>
            </a:extLst>
          </p:cNvPr>
          <p:cNvSpPr txBox="1">
            <a:spLocks noChangeArrowheads="1"/>
          </p:cNvSpPr>
          <p:nvPr/>
        </p:nvSpPr>
        <p:spPr bwMode="auto">
          <a:xfrm>
            <a:off x="3305306" y="740055"/>
            <a:ext cx="55582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What is Baud Rate?</a:t>
            </a:r>
          </a:p>
        </p:txBody>
      </p:sp>
    </p:spTree>
    <p:extLst>
      <p:ext uri="{BB962C8B-B14F-4D97-AF65-F5344CB8AC3E}">
        <p14:creationId xmlns:p14="http://schemas.microsoft.com/office/powerpoint/2010/main" val="226901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3F904-A618-AF4D-4E7E-A80D3D80DF0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6182F19-49D4-538C-060C-4745E1B859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C7FCE0BB-1343-E8C4-A82B-7725923C77C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43B8596-69A8-1B8A-EE37-58F16736BE7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2691A3E-54CA-739F-BBF1-17D8C4F1911E}"/>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2D7785A-060F-C27B-D0A1-EB1ABB8B5054}"/>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3080EA55-D7C9-C7C1-3491-EC94CB9CC4E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592343-B765-8FBD-2904-43DDFDF5ACF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9432AA0-32C3-9B25-3B91-19816C3C92BC}"/>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BB46BCB-15C0-D56C-8D43-484F190FC368}"/>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1ED68D48-2E2F-B0F5-1F10-86A78FB886A7}"/>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4E9D820-2A7D-AF20-1487-DCA98D28B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3897901-870C-D5C5-5C6D-C0CACB29AC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9" name="TextBox 8">
            <a:extLst>
              <a:ext uri="{FF2B5EF4-FFF2-40B4-BE49-F238E27FC236}">
                <a16:creationId xmlns:a16="http://schemas.microsoft.com/office/drawing/2014/main" id="{B6EC935F-7251-2766-42C9-129AF8E0C13E}"/>
              </a:ext>
            </a:extLst>
          </p:cNvPr>
          <p:cNvSpPr txBox="1"/>
          <p:nvPr/>
        </p:nvSpPr>
        <p:spPr>
          <a:xfrm>
            <a:off x="637340" y="1464707"/>
            <a:ext cx="11140672" cy="4832092"/>
          </a:xfrm>
          <a:prstGeom prst="rect">
            <a:avLst/>
          </a:prstGeom>
          <a:noFill/>
        </p:spPr>
        <p:txBody>
          <a:bodyPr wrap="square">
            <a:spAutoFit/>
          </a:bodyPr>
          <a:lstStyle/>
          <a:p>
            <a:pPr marL="457200" indent="-457200">
              <a:buFont typeface="Wingdings" panose="05000000000000000000" pitchFamily="2" charset="2"/>
              <a:buChar char="q"/>
            </a:pPr>
            <a:r>
              <a:rPr lang="en-US" sz="2800" dirty="0"/>
              <a:t>Both devices in UART communication must use the </a:t>
            </a:r>
            <a:r>
              <a:rPr lang="en-US" sz="2800" b="1" dirty="0"/>
              <a:t>same baud rate</a:t>
            </a:r>
            <a:r>
              <a:rPr lang="en-US" sz="2800" dirty="0"/>
              <a:t>. Otherwise, the received data will be incorrect or unreadable.</a:t>
            </a:r>
          </a:p>
          <a:p>
            <a:endParaRPr lang="en-US" sz="2800" dirty="0"/>
          </a:p>
          <a:p>
            <a:r>
              <a:rPr lang="en-US" sz="2800" b="1" dirty="0"/>
              <a:t>Common Baud Rate Values:</a:t>
            </a:r>
          </a:p>
          <a:p>
            <a:r>
              <a:rPr lang="en-US" sz="2800" dirty="0"/>
              <a:t>9600</a:t>
            </a:r>
          </a:p>
          <a:p>
            <a:r>
              <a:rPr lang="en-US" sz="2800" dirty="0"/>
              <a:t>19200</a:t>
            </a:r>
          </a:p>
          <a:p>
            <a:r>
              <a:rPr lang="en-US" sz="2800" dirty="0"/>
              <a:t>38400</a:t>
            </a:r>
          </a:p>
          <a:p>
            <a:r>
              <a:rPr lang="en-US" sz="2800" dirty="0"/>
              <a:t>57600</a:t>
            </a:r>
          </a:p>
          <a:p>
            <a:r>
              <a:rPr lang="en-US" sz="2800" dirty="0"/>
              <a:t>115200</a:t>
            </a:r>
          </a:p>
          <a:p>
            <a:r>
              <a:rPr lang="en-US" sz="2800" dirty="0"/>
              <a:t>In UART, each symbol represents one bit, so: </a:t>
            </a:r>
            <a:r>
              <a:rPr lang="en-US" sz="2800" b="1" dirty="0"/>
              <a:t>Baud Rate ≈ Bit Rate</a:t>
            </a:r>
            <a:endParaRPr lang="en-US" sz="2800" dirty="0"/>
          </a:p>
          <a:p>
            <a:endParaRPr lang="en-US" sz="2800" dirty="0"/>
          </a:p>
        </p:txBody>
      </p:sp>
      <p:sp>
        <p:nvSpPr>
          <p:cNvPr id="11" name="Rectangle 1">
            <a:extLst>
              <a:ext uri="{FF2B5EF4-FFF2-40B4-BE49-F238E27FC236}">
                <a16:creationId xmlns:a16="http://schemas.microsoft.com/office/drawing/2014/main" id="{92E688B7-A276-EC0A-81E2-D6EBAEF2F780}"/>
              </a:ext>
            </a:extLst>
          </p:cNvPr>
          <p:cNvSpPr txBox="1">
            <a:spLocks noChangeArrowheads="1"/>
          </p:cNvSpPr>
          <p:nvPr/>
        </p:nvSpPr>
        <p:spPr bwMode="auto">
          <a:xfrm>
            <a:off x="2041583" y="561201"/>
            <a:ext cx="82579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Why is Baud Rate Important?</a:t>
            </a:r>
          </a:p>
        </p:txBody>
      </p:sp>
    </p:spTree>
    <p:extLst>
      <p:ext uri="{BB962C8B-B14F-4D97-AF65-F5344CB8AC3E}">
        <p14:creationId xmlns:p14="http://schemas.microsoft.com/office/powerpoint/2010/main" val="218295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19255"/>
            <a:ext cx="12192000" cy="6858000"/>
          </a:xfrm>
          <a:prstGeom prst="rect">
            <a:avLst/>
          </a:prstGeom>
          <a:solidFill>
            <a:srgbClr val="004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1" name="Google Shape;111;p2"/>
          <p:cNvPicPr preferRelativeResize="0"/>
          <p:nvPr/>
        </p:nvPicPr>
        <p:blipFill rotWithShape="1">
          <a:blip r:embed="rId3">
            <a:alphaModFix/>
          </a:blip>
          <a:srcRect/>
          <a:stretch/>
        </p:blipFill>
        <p:spPr>
          <a:xfrm rot="-5400000">
            <a:off x="269502" y="5617933"/>
            <a:ext cx="960102" cy="1499106"/>
          </a:xfrm>
          <a:prstGeom prst="rect">
            <a:avLst/>
          </a:prstGeom>
          <a:noFill/>
          <a:ln>
            <a:noFill/>
          </a:ln>
        </p:spPr>
      </p:pic>
      <p:pic>
        <p:nvPicPr>
          <p:cNvPr id="112" name="Google Shape;112;p2" descr="A white sign with black text&#10;&#10;Description automatically generated"/>
          <p:cNvPicPr preferRelativeResize="0"/>
          <p:nvPr/>
        </p:nvPicPr>
        <p:blipFill rotWithShape="1">
          <a:blip r:embed="rId4">
            <a:alphaModFix/>
          </a:blip>
          <a:srcRect/>
          <a:stretch/>
        </p:blipFill>
        <p:spPr>
          <a:xfrm>
            <a:off x="617427" y="207226"/>
            <a:ext cx="731296" cy="1007750"/>
          </a:xfrm>
          <a:prstGeom prst="rect">
            <a:avLst/>
          </a:prstGeom>
          <a:noFill/>
          <a:ln>
            <a:noFill/>
          </a:ln>
        </p:spPr>
      </p:pic>
      <p:grpSp>
        <p:nvGrpSpPr>
          <p:cNvPr id="113" name="Google Shape;113;p2"/>
          <p:cNvGrpSpPr/>
          <p:nvPr/>
        </p:nvGrpSpPr>
        <p:grpSpPr>
          <a:xfrm rot="10800000" flipH="1">
            <a:off x="10580003" y="345441"/>
            <a:ext cx="1329559" cy="4025209"/>
            <a:chOff x="10607605" y="3602621"/>
            <a:chExt cx="1329559" cy="3009868"/>
          </a:xfrm>
        </p:grpSpPr>
        <p:cxnSp>
          <p:nvCxnSpPr>
            <p:cNvPr id="114" name="Google Shape;114;p2"/>
            <p:cNvCxnSpPr/>
            <p:nvPr/>
          </p:nvCxnSpPr>
          <p:spPr>
            <a:xfrm>
              <a:off x="11921924" y="3602621"/>
              <a:ext cx="0" cy="3009868"/>
            </a:xfrm>
            <a:prstGeom prst="straightConnector1">
              <a:avLst/>
            </a:prstGeom>
            <a:noFill/>
            <a:ln w="38100" cap="flat" cmpd="sng">
              <a:solidFill>
                <a:schemeClr val="lt1"/>
              </a:solidFill>
              <a:prstDash val="solid"/>
              <a:miter lim="800000"/>
              <a:headEnd type="none" w="sm" len="sm"/>
              <a:tailEnd type="none" w="sm" len="sm"/>
            </a:ln>
          </p:spPr>
        </p:cxnSp>
        <p:cxnSp>
          <p:nvCxnSpPr>
            <p:cNvPr id="115" name="Google Shape;115;p2"/>
            <p:cNvCxnSpPr/>
            <p:nvPr/>
          </p:nvCxnSpPr>
          <p:spPr>
            <a:xfrm>
              <a:off x="11693324" y="3892181"/>
              <a:ext cx="0" cy="2524585"/>
            </a:xfrm>
            <a:prstGeom prst="straightConnector1">
              <a:avLst/>
            </a:prstGeom>
            <a:noFill/>
            <a:ln w="38100" cap="flat" cmpd="sng">
              <a:solidFill>
                <a:schemeClr val="lt1"/>
              </a:solidFill>
              <a:prstDash val="solid"/>
              <a:miter lim="800000"/>
              <a:headEnd type="none" w="sm" len="sm"/>
              <a:tailEnd type="none" w="sm" len="sm"/>
            </a:ln>
          </p:spPr>
        </p:cxnSp>
        <p:cxnSp>
          <p:nvCxnSpPr>
            <p:cNvPr id="116" name="Google Shape;116;p2"/>
            <p:cNvCxnSpPr/>
            <p:nvPr/>
          </p:nvCxnSpPr>
          <p:spPr>
            <a:xfrm rot="10800000">
              <a:off x="10607605" y="6599083"/>
              <a:ext cx="1329559" cy="0"/>
            </a:xfrm>
            <a:prstGeom prst="straightConnector1">
              <a:avLst/>
            </a:prstGeom>
            <a:noFill/>
            <a:ln w="38100" cap="flat" cmpd="sng">
              <a:solidFill>
                <a:schemeClr val="lt1"/>
              </a:solidFill>
              <a:prstDash val="solid"/>
              <a:miter lim="800000"/>
              <a:headEnd type="none" w="sm" len="sm"/>
              <a:tailEnd type="none" w="sm" len="sm"/>
            </a:ln>
          </p:spPr>
        </p:cxnSp>
        <p:cxnSp>
          <p:nvCxnSpPr>
            <p:cNvPr id="117" name="Google Shape;117;p2"/>
            <p:cNvCxnSpPr/>
            <p:nvPr/>
          </p:nvCxnSpPr>
          <p:spPr>
            <a:xfrm rot="10800000">
              <a:off x="11006889" y="6404974"/>
              <a:ext cx="703580" cy="0"/>
            </a:xfrm>
            <a:prstGeom prst="straightConnector1">
              <a:avLst/>
            </a:prstGeom>
            <a:noFill/>
            <a:ln w="38100" cap="flat" cmpd="sng">
              <a:solidFill>
                <a:schemeClr val="lt1"/>
              </a:solidFill>
              <a:prstDash val="solid"/>
              <a:miter lim="800000"/>
              <a:headEnd type="none" w="sm" len="sm"/>
              <a:tailEnd type="none" w="sm" len="sm"/>
            </a:ln>
          </p:spPr>
        </p:cxnSp>
      </p:grpSp>
      <p:sp>
        <p:nvSpPr>
          <p:cNvPr id="118" name="Google Shape;118;p2"/>
          <p:cNvSpPr/>
          <p:nvPr/>
        </p:nvSpPr>
        <p:spPr>
          <a:xfrm rot="5400000">
            <a:off x="-1003331" y="1459219"/>
            <a:ext cx="2624089" cy="1201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9" name="Google Shape;119;p2"/>
          <p:cNvPicPr preferRelativeResize="0"/>
          <p:nvPr/>
        </p:nvPicPr>
        <p:blipFill rotWithShape="1">
          <a:blip r:embed="rId5">
            <a:alphaModFix/>
          </a:blip>
          <a:srcRect/>
          <a:stretch/>
        </p:blipFill>
        <p:spPr>
          <a:xfrm>
            <a:off x="9890597" y="5873564"/>
            <a:ext cx="2301403" cy="973973"/>
          </a:xfrm>
          <a:prstGeom prst="rect">
            <a:avLst/>
          </a:prstGeom>
          <a:noFill/>
          <a:ln>
            <a:noFill/>
          </a:ln>
        </p:spPr>
      </p:pic>
      <p:sp>
        <p:nvSpPr>
          <p:cNvPr id="120" name="Google Shape;120;p2"/>
          <p:cNvSpPr/>
          <p:nvPr/>
        </p:nvSpPr>
        <p:spPr>
          <a:xfrm>
            <a:off x="0" y="5668601"/>
            <a:ext cx="12192000" cy="1189399"/>
          </a:xfrm>
          <a:prstGeom prst="rect">
            <a:avLst/>
          </a:prstGeom>
          <a:solidFill>
            <a:srgbClr val="004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1" name="Google Shape;121;p2"/>
          <p:cNvPicPr preferRelativeResize="0"/>
          <p:nvPr/>
        </p:nvPicPr>
        <p:blipFill rotWithShape="1">
          <a:blip r:embed="rId3">
            <a:alphaModFix/>
          </a:blip>
          <a:srcRect/>
          <a:stretch/>
        </p:blipFill>
        <p:spPr>
          <a:xfrm rot="-5400000">
            <a:off x="269502" y="5502052"/>
            <a:ext cx="960102" cy="1499106"/>
          </a:xfrm>
          <a:prstGeom prst="rect">
            <a:avLst/>
          </a:prstGeom>
          <a:noFill/>
          <a:ln>
            <a:noFill/>
          </a:ln>
        </p:spPr>
      </p:pic>
      <p:pic>
        <p:nvPicPr>
          <p:cNvPr id="122" name="Google Shape;122;p2"/>
          <p:cNvPicPr preferRelativeResize="0"/>
          <p:nvPr/>
        </p:nvPicPr>
        <p:blipFill rotWithShape="1">
          <a:blip r:embed="rId5">
            <a:alphaModFix/>
          </a:blip>
          <a:srcRect/>
          <a:stretch/>
        </p:blipFill>
        <p:spPr>
          <a:xfrm>
            <a:off x="9828585" y="5799515"/>
            <a:ext cx="2301403" cy="973973"/>
          </a:xfrm>
          <a:prstGeom prst="rect">
            <a:avLst/>
          </a:prstGeom>
          <a:noFill/>
          <a:ln>
            <a:noFill/>
          </a:ln>
        </p:spPr>
      </p:pic>
      <p:pic>
        <p:nvPicPr>
          <p:cNvPr id="5" name="Picture 4">
            <a:extLst>
              <a:ext uri="{FF2B5EF4-FFF2-40B4-BE49-F238E27FC236}">
                <a16:creationId xmlns:a16="http://schemas.microsoft.com/office/drawing/2014/main" id="{7C0E5ACD-BB36-434E-844B-48871AC957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0183" y="193183"/>
            <a:ext cx="6471634" cy="6471634"/>
          </a:xfrm>
          <a:prstGeom prst="rect">
            <a:avLst/>
          </a:prstGeom>
        </p:spPr>
      </p:pic>
    </p:spTree>
    <p:extLst>
      <p:ext uri="{BB962C8B-B14F-4D97-AF65-F5344CB8AC3E}">
        <p14:creationId xmlns:p14="http://schemas.microsoft.com/office/powerpoint/2010/main" val="771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753CF-5664-6C6F-D046-EDA1CE4417A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9C33518-8C21-2757-7D2C-74DF60475581}"/>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6C54F5-CFD4-6EBA-388A-09D586A37436}"/>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B0A6A004-918C-D1F4-F68D-377ED9077D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485E6915-06CA-0523-19BA-C446DE4E9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CF8211B1-AB03-4FA3-6F2A-CC8D3C5E20E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906D019A-A8C5-C046-39E8-140437E97698}"/>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42F815E7-52E8-4C96-08E9-CFD6F0722B99}"/>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9D01C78-B11D-06F5-B6DE-38E4F1CBF2F3}"/>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693CB8-9CF4-2F27-52FE-3EF8F016BAE9}"/>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8E2F045-FBA7-3039-F403-8958A2C6CBE1}"/>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E642A8B5-F625-B132-E31C-584E782FC901}"/>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6640203-9C53-7F24-0C23-062972E5BFA3}"/>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6E2B9EB8-3F0B-FCE7-CC2D-0CDA1FC1CC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F3677EC1-BDF7-64A8-65FC-B3E7CFB1F941}"/>
              </a:ext>
            </a:extLst>
          </p:cNvPr>
          <p:cNvSpPr>
            <a:spLocks noGrp="1"/>
          </p:cNvSpPr>
          <p:nvPr>
            <p:ph type="title"/>
          </p:nvPr>
        </p:nvSpPr>
        <p:spPr>
          <a:xfrm>
            <a:off x="3259025" y="2204753"/>
            <a:ext cx="5376273" cy="1325563"/>
          </a:xfrm>
        </p:spPr>
        <p:txBody>
          <a:bodyPr/>
          <a:lstStyle/>
          <a:p>
            <a:pPr algn="ctr"/>
            <a:r>
              <a:rPr lang="en-US" dirty="0">
                <a:solidFill>
                  <a:schemeClr val="bg2"/>
                </a:solidFill>
              </a:rPr>
              <a:t>UART</a:t>
            </a:r>
          </a:p>
        </p:txBody>
      </p:sp>
      <p:pic>
        <p:nvPicPr>
          <p:cNvPr id="5" name="Content Placeholder 2">
            <a:extLst>
              <a:ext uri="{FF2B5EF4-FFF2-40B4-BE49-F238E27FC236}">
                <a16:creationId xmlns:a16="http://schemas.microsoft.com/office/drawing/2014/main" id="{359F70A0-E3A0-C438-5DC8-D64443D9BB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382639286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E71A-30CC-C026-28BF-9692B480BA19}"/>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39D35B6E-F666-2A9C-7123-AB649B684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96E4FBB7-7C9D-107C-D698-BE445A0D7846}"/>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07FE42E-E59C-BD81-137F-500E22B9BE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5341A8C-AC72-1544-3C58-47F0054848CD}"/>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97EF879-A5CE-8F6E-B6C1-AD5312EED1D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196543BC-0C84-E394-2CF0-41EF1452DC4D}"/>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AEF5922-0413-9B98-BAE1-8A8263588B3F}"/>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FE7EC24-7336-AB21-3E01-C4E710E92E8E}"/>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F0AE73-7A44-6205-2E16-A01785E7DD9E}"/>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A1D9D525-BF83-81EA-3106-BB6CC0833560}"/>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F9844510-4107-8C8D-7674-5BD0F794D6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661B754E-CD6F-40A4-AD74-6FE27F7EB1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37B00A1B-7D64-B5B0-053F-8827992C572A}"/>
              </a:ext>
            </a:extLst>
          </p:cNvPr>
          <p:cNvSpPr txBox="1">
            <a:spLocks noChangeArrowheads="1"/>
          </p:cNvSpPr>
          <p:nvPr/>
        </p:nvSpPr>
        <p:spPr bwMode="auto">
          <a:xfrm>
            <a:off x="3733179" y="799477"/>
            <a:ext cx="4181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UART Protocol</a:t>
            </a:r>
          </a:p>
        </p:txBody>
      </p:sp>
      <p:sp>
        <p:nvSpPr>
          <p:cNvPr id="28" name="Rectangle 9">
            <a:extLst>
              <a:ext uri="{FF2B5EF4-FFF2-40B4-BE49-F238E27FC236}">
                <a16:creationId xmlns:a16="http://schemas.microsoft.com/office/drawing/2014/main" id="{07671CBB-D4BE-4CE7-CE1C-2285A4AA7628}"/>
              </a:ext>
            </a:extLst>
          </p:cNvPr>
          <p:cNvSpPr>
            <a:spLocks noChangeArrowheads="1"/>
          </p:cNvSpPr>
          <p:nvPr/>
        </p:nvSpPr>
        <p:spPr bwMode="auto">
          <a:xfrm>
            <a:off x="1072845" y="1802063"/>
            <a:ext cx="1065078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b="1" dirty="0"/>
              <a:t>USART </a:t>
            </a:r>
            <a:r>
              <a:rPr lang="en-US" sz="2400" dirty="0"/>
              <a:t>stands for </a:t>
            </a:r>
            <a:r>
              <a:rPr lang="en-US" sz="2400" b="1" dirty="0"/>
              <a:t>U</a:t>
            </a:r>
            <a:r>
              <a:rPr lang="en-US" sz="2400" dirty="0"/>
              <a:t>niversal</a:t>
            </a:r>
            <a:r>
              <a:rPr lang="en-US" sz="2400" b="1" dirty="0"/>
              <a:t> S</a:t>
            </a:r>
            <a:r>
              <a:rPr lang="en-US" sz="2400" dirty="0"/>
              <a:t>ynchronous</a:t>
            </a:r>
            <a:r>
              <a:rPr lang="en-US" sz="2400" b="1" dirty="0"/>
              <a:t> A</a:t>
            </a:r>
            <a:r>
              <a:rPr lang="en-US" sz="2400" dirty="0"/>
              <a:t>synchronous</a:t>
            </a:r>
            <a:r>
              <a:rPr lang="en-US" sz="2400" b="1" dirty="0"/>
              <a:t> R</a:t>
            </a:r>
            <a:r>
              <a:rPr lang="en-US" sz="2400" dirty="0"/>
              <a:t>eceiver</a:t>
            </a:r>
            <a:r>
              <a:rPr lang="en-US" sz="2400" b="1" dirty="0"/>
              <a:t> T</a:t>
            </a:r>
            <a:r>
              <a:rPr lang="en-US" sz="2400" dirty="0"/>
              <a:t>ransmitter</a:t>
            </a:r>
            <a:r>
              <a:rPr lang="pt-BR" sz="2400" dirty="0"/>
              <a:t>. It is also called SCI (Serial Communication Interface).</a:t>
            </a:r>
          </a:p>
          <a:p>
            <a:pPr marL="342900" lvl="0" indent="-342900" eaLnBrk="0" fontAlgn="base" hangingPunct="0">
              <a:spcBef>
                <a:spcPct val="0"/>
              </a:spcBef>
              <a:spcAft>
                <a:spcPct val="0"/>
              </a:spcAft>
              <a:buFont typeface="Wingdings" panose="05000000000000000000" pitchFamily="2" charset="2"/>
              <a:buChar char="q"/>
            </a:pPr>
            <a:endParaRPr lang="pt-BR" sz="2400" dirty="0"/>
          </a:p>
          <a:p>
            <a:pPr marL="342900" lvl="0" indent="-342900" eaLnBrk="0" fontAlgn="base" hangingPunct="0">
              <a:spcBef>
                <a:spcPct val="0"/>
              </a:spcBef>
              <a:spcAft>
                <a:spcPct val="0"/>
              </a:spcAft>
              <a:buFont typeface="Wingdings" panose="05000000000000000000" pitchFamily="2" charset="2"/>
              <a:buChar char="q"/>
            </a:pPr>
            <a:r>
              <a:rPr lang="pt-BR" sz="2400" dirty="0"/>
              <a:t>Serial </a:t>
            </a:r>
            <a:r>
              <a:rPr lang="pt-BR" sz="2400" b="1" dirty="0"/>
              <a:t>Full Duplex </a:t>
            </a:r>
            <a:r>
              <a:rPr lang="pt-BR" sz="2400" dirty="0"/>
              <a:t>communication (Both transmission and reception can occur at the same time).</a:t>
            </a:r>
          </a:p>
          <a:p>
            <a:pPr marL="342900" lvl="0" indent="-342900" eaLnBrk="0" fontAlgn="base" hangingPunct="0">
              <a:spcBef>
                <a:spcPct val="0"/>
              </a:spcBef>
              <a:spcAft>
                <a:spcPct val="0"/>
              </a:spcAft>
              <a:buFont typeface="Wingdings" panose="05000000000000000000" pitchFamily="2" charset="2"/>
              <a:buChar char="q"/>
            </a:pPr>
            <a:endParaRPr lang="en-US" sz="2400" dirty="0"/>
          </a:p>
          <a:p>
            <a:pPr marL="342900" lvl="0" indent="-342900" eaLnBrk="0" fontAlgn="base" hangingPunct="0">
              <a:spcBef>
                <a:spcPct val="0"/>
              </a:spcBef>
              <a:spcAft>
                <a:spcPct val="0"/>
              </a:spcAft>
              <a:buFont typeface="Wingdings" panose="05000000000000000000" pitchFamily="2" charset="2"/>
              <a:buChar char="q"/>
            </a:pPr>
            <a:r>
              <a:rPr kumimoji="0" lang="en-US" altLang="en-US" sz="2400" i="0" u="none" strike="noStrike" cap="none" normalizeH="0" baseline="0" dirty="0">
                <a:ln>
                  <a:noFill/>
                </a:ln>
                <a:solidFill>
                  <a:schemeClr val="tx1"/>
                </a:solidFill>
                <a:effectLst/>
                <a:latin typeface="Arial" panose="020B0604020202020204" pitchFamily="34" charset="0"/>
              </a:rPr>
              <a:t>The UART </a:t>
            </a:r>
            <a:r>
              <a:rPr lang="en-US" altLang="en-US" sz="2400" dirty="0">
                <a:latin typeface="Arial" panose="020B0604020202020204" pitchFamily="34" charset="0"/>
              </a:rPr>
              <a:t>uses two I/O pins to transmit and receive serial data and another clock line in synchronous mode only.</a:t>
            </a:r>
          </a:p>
          <a:p>
            <a:pPr marL="342900" lvl="0" indent="-342900" eaLnBrk="0" fontAlgn="base" hangingPunct="0">
              <a:spcBef>
                <a:spcPct val="0"/>
              </a:spcBef>
              <a:spcAft>
                <a:spcPct val="0"/>
              </a:spcAft>
              <a:buFont typeface="Wingdings" panose="05000000000000000000" pitchFamily="2" charset="2"/>
              <a:buChar char="q"/>
            </a:pPr>
            <a:endParaRPr lang="en-US" sz="2400" dirty="0">
              <a:latin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q"/>
            </a:pPr>
            <a:r>
              <a:rPr lang="en-US" sz="2400" dirty="0">
                <a:latin typeface="Arial" panose="020B0604020202020204" pitchFamily="34" charset="0"/>
              </a:rPr>
              <a:t>Some microcontrollers have </a:t>
            </a:r>
            <a:r>
              <a:rPr lang="en-US" sz="2400" b="1" dirty="0">
                <a:latin typeface="Arial" panose="020B0604020202020204" pitchFamily="34" charset="0"/>
              </a:rPr>
              <a:t>USART</a:t>
            </a:r>
            <a:r>
              <a:rPr lang="en-US" sz="2400" dirty="0">
                <a:latin typeface="Arial" panose="020B0604020202020204" pitchFamily="34" charset="0"/>
              </a:rPr>
              <a:t> device and others have </a:t>
            </a:r>
            <a:r>
              <a:rPr lang="en-US" sz="2400" b="1" dirty="0">
                <a:latin typeface="Arial" panose="020B0604020202020204" pitchFamily="34" charset="0"/>
              </a:rPr>
              <a:t>UART</a:t>
            </a:r>
            <a:r>
              <a:rPr lang="en-US" sz="2400" dirty="0">
                <a:latin typeface="Arial" panose="020B0604020202020204" pitchFamily="34" charset="0"/>
              </a:rPr>
              <a:t> device.</a:t>
            </a:r>
            <a:endParaRPr lang="en-US" sz="2400" dirty="0"/>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1130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animEffect transition="in" filter="fade">
                                      <p:cBhvr>
                                        <p:cTn id="18" dur="500"/>
                                        <p:tgtEl>
                                          <p:spTgt spid="2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animEffect transition="in" filter="fade">
                                      <p:cBhvr>
                                        <p:cTn id="23" dur="500"/>
                                        <p:tgtEl>
                                          <p:spTgt spid="2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6" end="6"/>
                                            </p:txEl>
                                          </p:spTgt>
                                        </p:tgtEl>
                                        <p:attrNameLst>
                                          <p:attrName>style.visibility</p:attrName>
                                        </p:attrNameLst>
                                      </p:cBhvr>
                                      <p:to>
                                        <p:strVal val="visible"/>
                                      </p:to>
                                    </p:set>
                                    <p:animEffect transition="in" filter="fade">
                                      <p:cBhvr>
                                        <p:cTn id="28" dur="500"/>
                                        <p:tgtEl>
                                          <p:spTgt spid="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D8C4-7D92-EE0E-8249-47545DBC22AC}"/>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CDE56CE-8266-8C28-8249-E6C0C09DC3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80DB7F0E-5EF8-1519-0D74-C3079C81103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33CE17A-4346-7155-0FEA-5A48F3BB31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19010EBF-B814-F994-E50A-177318393E6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A78272B-1114-448B-B39D-C10EBFEFDCF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5F84DB5-5DA9-B287-5B15-CCE3E4D4E4E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1D15FA6-E525-688C-01D0-ECB6789D7249}"/>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0B93BC7-8903-D9A0-CC0C-7BFE34D21171}"/>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6424B65-CFBA-3279-762D-8DF6EC65DA81}"/>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FC009239-6808-5866-E67E-246470C569A4}"/>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2E58E0E4-0250-2466-9C86-77296ECA66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419EFE00-717E-BA54-60E2-70A48414D4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4DE4656-3485-8949-A6B8-53D927674F6E}"/>
              </a:ext>
            </a:extLst>
          </p:cNvPr>
          <p:cNvSpPr txBox="1">
            <a:spLocks noChangeArrowheads="1"/>
          </p:cNvSpPr>
          <p:nvPr/>
        </p:nvSpPr>
        <p:spPr bwMode="auto">
          <a:xfrm>
            <a:off x="4050907" y="856089"/>
            <a:ext cx="37753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Connections</a:t>
            </a:r>
          </a:p>
        </p:txBody>
      </p:sp>
      <p:sp>
        <p:nvSpPr>
          <p:cNvPr id="28" name="Rectangle 9">
            <a:extLst>
              <a:ext uri="{FF2B5EF4-FFF2-40B4-BE49-F238E27FC236}">
                <a16:creationId xmlns:a16="http://schemas.microsoft.com/office/drawing/2014/main" id="{CDF1B2AE-4853-D7A7-2CAE-6D60AAD7A6BF}"/>
              </a:ext>
            </a:extLst>
          </p:cNvPr>
          <p:cNvSpPr>
            <a:spLocks noChangeArrowheads="1"/>
          </p:cNvSpPr>
          <p:nvPr/>
        </p:nvSpPr>
        <p:spPr bwMode="auto">
          <a:xfrm>
            <a:off x="625841" y="2205518"/>
            <a:ext cx="3965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Asynchronous</a:t>
            </a:r>
            <a:r>
              <a:rPr kumimoji="0" lang="en-US" altLang="en-US" sz="2400" b="1" i="0" u="none" strike="noStrike" cap="none" normalizeH="0" dirty="0">
                <a:ln>
                  <a:noFill/>
                </a:ln>
                <a:solidFill>
                  <a:schemeClr val="tx1"/>
                </a:solidFill>
                <a:effectLst/>
                <a:latin typeface="Arial" panose="020B0604020202020204" pitchFamily="34" charset="0"/>
              </a:rPr>
              <a:t> Mode: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CF4124D0-5B20-C311-2637-595B4A6E0B76}"/>
              </a:ext>
            </a:extLst>
          </p:cNvPr>
          <p:cNvSpPr/>
          <p:nvPr/>
        </p:nvSpPr>
        <p:spPr>
          <a:xfrm>
            <a:off x="2691535" y="2991677"/>
            <a:ext cx="2345632" cy="3220275"/>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MC1</a:t>
            </a:r>
          </a:p>
        </p:txBody>
      </p:sp>
      <p:sp>
        <p:nvSpPr>
          <p:cNvPr id="11" name="Rectangle 10">
            <a:extLst>
              <a:ext uri="{FF2B5EF4-FFF2-40B4-BE49-F238E27FC236}">
                <a16:creationId xmlns:a16="http://schemas.microsoft.com/office/drawing/2014/main" id="{C26DF295-878C-A9C9-C787-6C22A757CA36}"/>
              </a:ext>
            </a:extLst>
          </p:cNvPr>
          <p:cNvSpPr/>
          <p:nvPr/>
        </p:nvSpPr>
        <p:spPr>
          <a:xfrm>
            <a:off x="7154834" y="2991678"/>
            <a:ext cx="2345632" cy="3220274"/>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MC2</a:t>
            </a:r>
          </a:p>
        </p:txBody>
      </p:sp>
      <p:sp>
        <p:nvSpPr>
          <p:cNvPr id="12" name="TextBox 11">
            <a:extLst>
              <a:ext uri="{FF2B5EF4-FFF2-40B4-BE49-F238E27FC236}">
                <a16:creationId xmlns:a16="http://schemas.microsoft.com/office/drawing/2014/main" id="{444A4F82-C6AE-42E8-AC11-ED497AF294FF}"/>
              </a:ext>
            </a:extLst>
          </p:cNvPr>
          <p:cNvSpPr txBox="1"/>
          <p:nvPr/>
        </p:nvSpPr>
        <p:spPr>
          <a:xfrm>
            <a:off x="4404282" y="3320839"/>
            <a:ext cx="580608" cy="523220"/>
          </a:xfrm>
          <a:prstGeom prst="rect">
            <a:avLst/>
          </a:prstGeom>
          <a:noFill/>
        </p:spPr>
        <p:txBody>
          <a:bodyPr wrap="none" rtlCol="0">
            <a:spAutoFit/>
          </a:bodyPr>
          <a:lstStyle/>
          <a:p>
            <a:r>
              <a:rPr lang="en-US" sz="2800" b="1" dirty="0"/>
              <a:t>TX</a:t>
            </a:r>
          </a:p>
        </p:txBody>
      </p:sp>
      <p:sp>
        <p:nvSpPr>
          <p:cNvPr id="14" name="TextBox 13">
            <a:extLst>
              <a:ext uri="{FF2B5EF4-FFF2-40B4-BE49-F238E27FC236}">
                <a16:creationId xmlns:a16="http://schemas.microsoft.com/office/drawing/2014/main" id="{C9565EFE-7D2F-58F5-A6CE-E69E196A24DF}"/>
              </a:ext>
            </a:extLst>
          </p:cNvPr>
          <p:cNvSpPr txBox="1"/>
          <p:nvPr/>
        </p:nvSpPr>
        <p:spPr>
          <a:xfrm>
            <a:off x="4404282" y="4898514"/>
            <a:ext cx="898780" cy="523220"/>
          </a:xfrm>
          <a:prstGeom prst="rect">
            <a:avLst/>
          </a:prstGeom>
          <a:noFill/>
        </p:spPr>
        <p:txBody>
          <a:bodyPr wrap="square" rtlCol="0">
            <a:spAutoFit/>
          </a:bodyPr>
          <a:lstStyle/>
          <a:p>
            <a:r>
              <a:rPr lang="en-US" sz="2800" b="1" dirty="0"/>
              <a:t>RX</a:t>
            </a:r>
          </a:p>
        </p:txBody>
      </p:sp>
      <p:sp>
        <p:nvSpPr>
          <p:cNvPr id="15" name="TextBox 14">
            <a:extLst>
              <a:ext uri="{FF2B5EF4-FFF2-40B4-BE49-F238E27FC236}">
                <a16:creationId xmlns:a16="http://schemas.microsoft.com/office/drawing/2014/main" id="{C1304A6A-D125-CEF4-72EC-633281749B28}"/>
              </a:ext>
            </a:extLst>
          </p:cNvPr>
          <p:cNvSpPr txBox="1"/>
          <p:nvPr/>
        </p:nvSpPr>
        <p:spPr>
          <a:xfrm>
            <a:off x="7191483" y="4884413"/>
            <a:ext cx="580608" cy="523220"/>
          </a:xfrm>
          <a:prstGeom prst="rect">
            <a:avLst/>
          </a:prstGeom>
          <a:noFill/>
        </p:spPr>
        <p:txBody>
          <a:bodyPr wrap="none" rtlCol="0">
            <a:spAutoFit/>
          </a:bodyPr>
          <a:lstStyle/>
          <a:p>
            <a:r>
              <a:rPr lang="en-US" sz="2800" b="1" dirty="0"/>
              <a:t>TX</a:t>
            </a:r>
          </a:p>
        </p:txBody>
      </p:sp>
      <p:sp>
        <p:nvSpPr>
          <p:cNvPr id="16" name="TextBox 15">
            <a:extLst>
              <a:ext uri="{FF2B5EF4-FFF2-40B4-BE49-F238E27FC236}">
                <a16:creationId xmlns:a16="http://schemas.microsoft.com/office/drawing/2014/main" id="{FBB23467-5F68-0E3E-9FC2-E4DDF8EB6D4E}"/>
              </a:ext>
            </a:extLst>
          </p:cNvPr>
          <p:cNvSpPr txBox="1"/>
          <p:nvPr/>
        </p:nvSpPr>
        <p:spPr>
          <a:xfrm>
            <a:off x="7154834" y="3318211"/>
            <a:ext cx="898780" cy="523220"/>
          </a:xfrm>
          <a:prstGeom prst="rect">
            <a:avLst/>
          </a:prstGeom>
          <a:noFill/>
        </p:spPr>
        <p:txBody>
          <a:bodyPr wrap="square" rtlCol="0">
            <a:spAutoFit/>
          </a:bodyPr>
          <a:lstStyle/>
          <a:p>
            <a:r>
              <a:rPr lang="en-US" sz="2800" b="1" dirty="0"/>
              <a:t>RX</a:t>
            </a:r>
          </a:p>
        </p:txBody>
      </p:sp>
      <p:cxnSp>
        <p:nvCxnSpPr>
          <p:cNvPr id="20" name="Straight Arrow Connector 19">
            <a:extLst>
              <a:ext uri="{FF2B5EF4-FFF2-40B4-BE49-F238E27FC236}">
                <a16:creationId xmlns:a16="http://schemas.microsoft.com/office/drawing/2014/main" id="{59A89696-CB1E-571C-6F39-14650972A41A}"/>
              </a:ext>
            </a:extLst>
          </p:cNvPr>
          <p:cNvCxnSpPr>
            <a:endCxn id="16" idx="1"/>
          </p:cNvCxnSpPr>
          <p:nvPr/>
        </p:nvCxnSpPr>
        <p:spPr>
          <a:xfrm>
            <a:off x="5037167" y="3579821"/>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A887323F-F54B-5F74-9188-2809E4825408}"/>
              </a:ext>
            </a:extLst>
          </p:cNvPr>
          <p:cNvCxnSpPr>
            <a:cxnSpLocks/>
          </p:cNvCxnSpPr>
          <p:nvPr/>
        </p:nvCxnSpPr>
        <p:spPr>
          <a:xfrm flipH="1">
            <a:off x="5037167" y="5170948"/>
            <a:ext cx="2090201"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AF060A5-E44F-B65D-A14A-4B8A164E602F}"/>
              </a:ext>
            </a:extLst>
          </p:cNvPr>
          <p:cNvCxnSpPr/>
          <p:nvPr/>
        </p:nvCxnSpPr>
        <p:spPr>
          <a:xfrm>
            <a:off x="5037167" y="5953539"/>
            <a:ext cx="2090201" cy="0"/>
          </a:xfrm>
          <a:prstGeom prst="line">
            <a:avLst/>
          </a:prstGeom>
          <a:ln w="76200">
            <a:solidFill>
              <a:srgbClr val="004467"/>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50A7A3CC-890E-BE80-1B62-B5FEDB676142}"/>
              </a:ext>
            </a:extLst>
          </p:cNvPr>
          <p:cNvCxnSpPr/>
          <p:nvPr/>
        </p:nvCxnSpPr>
        <p:spPr>
          <a:xfrm>
            <a:off x="6029739" y="5953539"/>
            <a:ext cx="0" cy="213139"/>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9E28DD-ED26-DEA3-8251-7ED7746FC45A}"/>
              </a:ext>
            </a:extLst>
          </p:cNvPr>
          <p:cNvCxnSpPr/>
          <p:nvPr/>
        </p:nvCxnSpPr>
        <p:spPr>
          <a:xfrm>
            <a:off x="5762486" y="6166678"/>
            <a:ext cx="534505"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3880DD6-E969-4110-226F-44641D6E8FEA}"/>
              </a:ext>
            </a:extLst>
          </p:cNvPr>
          <p:cNvCxnSpPr/>
          <p:nvPr/>
        </p:nvCxnSpPr>
        <p:spPr>
          <a:xfrm>
            <a:off x="5861878" y="6290365"/>
            <a:ext cx="344557"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49F63E-9B1C-AE3E-7DC5-8F8A354D7540}"/>
              </a:ext>
            </a:extLst>
          </p:cNvPr>
          <p:cNvCxnSpPr>
            <a:cxnSpLocks/>
          </p:cNvCxnSpPr>
          <p:nvPr/>
        </p:nvCxnSpPr>
        <p:spPr>
          <a:xfrm flipH="1">
            <a:off x="5963478" y="6415390"/>
            <a:ext cx="132522"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639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5E8FE-5146-AAB4-AD31-C3A9A1EB702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6703C4E0-CCF8-B0E6-376F-3EF7524592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82EBE2AC-0C20-6AD5-3E33-BAAC6F1E934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E826770-D079-3243-33C5-3711F43A377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682FA312-2DC3-1066-1405-CC23620E016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52036375-E7C1-77AE-E4D2-E8A2A6D1FF5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95887AD5-A102-7FDA-E3E4-E5E619F3AA83}"/>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6BD4394-6185-3F05-949B-AF33C22BDA7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8F9CBC6-145B-5FD0-991C-B2C0414D20EB}"/>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5BCCF57-832A-AFC3-E4EA-68A23578B6E3}"/>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B55239F1-B611-B189-B007-52C0E09FBED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D345BE4D-A78E-45F9-78E2-C481B3687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B99D62F1-77CB-EE2C-34EB-3EDE776942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8" name="Rectangle 9">
            <a:extLst>
              <a:ext uri="{FF2B5EF4-FFF2-40B4-BE49-F238E27FC236}">
                <a16:creationId xmlns:a16="http://schemas.microsoft.com/office/drawing/2014/main" id="{2BCD03A8-11C3-7B34-3BD5-1FAE18A70653}"/>
              </a:ext>
            </a:extLst>
          </p:cNvPr>
          <p:cNvSpPr>
            <a:spLocks noChangeArrowheads="1"/>
          </p:cNvSpPr>
          <p:nvPr/>
        </p:nvSpPr>
        <p:spPr bwMode="auto">
          <a:xfrm>
            <a:off x="625841" y="1450367"/>
            <a:ext cx="3965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latin typeface="Arial" panose="020B0604020202020204" pitchFamily="34" charset="0"/>
              </a:rPr>
              <a:t>S</a:t>
            </a:r>
            <a:r>
              <a:rPr kumimoji="0" lang="en-US" altLang="en-US" sz="2400" b="1" i="0" u="none" strike="noStrike" cap="none" normalizeH="0" baseline="0" dirty="0">
                <a:ln>
                  <a:noFill/>
                </a:ln>
                <a:solidFill>
                  <a:schemeClr val="tx1"/>
                </a:solidFill>
                <a:effectLst/>
                <a:latin typeface="Arial" panose="020B0604020202020204" pitchFamily="34" charset="0"/>
              </a:rPr>
              <a:t>ynchronous</a:t>
            </a:r>
            <a:r>
              <a:rPr kumimoji="0" lang="en-US" altLang="en-US" sz="2400" b="1" i="0" u="none" strike="noStrike" cap="none" normalizeH="0" dirty="0">
                <a:ln>
                  <a:noFill/>
                </a:ln>
                <a:solidFill>
                  <a:schemeClr val="tx1"/>
                </a:solidFill>
                <a:effectLst/>
                <a:latin typeface="Arial" panose="020B0604020202020204" pitchFamily="34" charset="0"/>
              </a:rPr>
              <a:t> Mode: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1BD190FE-16EA-7C9B-2DE6-AE84A32DC3B6}"/>
              </a:ext>
            </a:extLst>
          </p:cNvPr>
          <p:cNvSpPr/>
          <p:nvPr/>
        </p:nvSpPr>
        <p:spPr>
          <a:xfrm>
            <a:off x="2679967" y="2375455"/>
            <a:ext cx="2345632" cy="3329606"/>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Master</a:t>
            </a:r>
          </a:p>
        </p:txBody>
      </p:sp>
      <p:sp>
        <p:nvSpPr>
          <p:cNvPr id="11" name="Rectangle 10">
            <a:extLst>
              <a:ext uri="{FF2B5EF4-FFF2-40B4-BE49-F238E27FC236}">
                <a16:creationId xmlns:a16="http://schemas.microsoft.com/office/drawing/2014/main" id="{17E03C9A-1942-0ED6-7978-0D2F95043E7D}"/>
              </a:ext>
            </a:extLst>
          </p:cNvPr>
          <p:cNvSpPr/>
          <p:nvPr/>
        </p:nvSpPr>
        <p:spPr>
          <a:xfrm>
            <a:off x="7143266" y="2375455"/>
            <a:ext cx="2345632" cy="3329606"/>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Slave</a:t>
            </a:r>
          </a:p>
        </p:txBody>
      </p:sp>
      <p:sp>
        <p:nvSpPr>
          <p:cNvPr id="12" name="TextBox 11">
            <a:extLst>
              <a:ext uri="{FF2B5EF4-FFF2-40B4-BE49-F238E27FC236}">
                <a16:creationId xmlns:a16="http://schemas.microsoft.com/office/drawing/2014/main" id="{F2CEBD3F-088E-E655-292E-2A9FAD34AD16}"/>
              </a:ext>
            </a:extLst>
          </p:cNvPr>
          <p:cNvSpPr txBox="1"/>
          <p:nvPr/>
        </p:nvSpPr>
        <p:spPr>
          <a:xfrm>
            <a:off x="4357511" y="2488848"/>
            <a:ext cx="580608" cy="523220"/>
          </a:xfrm>
          <a:prstGeom prst="rect">
            <a:avLst/>
          </a:prstGeom>
          <a:noFill/>
        </p:spPr>
        <p:txBody>
          <a:bodyPr wrap="none" rtlCol="0">
            <a:spAutoFit/>
          </a:bodyPr>
          <a:lstStyle/>
          <a:p>
            <a:r>
              <a:rPr lang="en-US" sz="2800" b="1" dirty="0"/>
              <a:t>TX</a:t>
            </a:r>
          </a:p>
        </p:txBody>
      </p:sp>
      <p:sp>
        <p:nvSpPr>
          <p:cNvPr id="14" name="TextBox 13">
            <a:extLst>
              <a:ext uri="{FF2B5EF4-FFF2-40B4-BE49-F238E27FC236}">
                <a16:creationId xmlns:a16="http://schemas.microsoft.com/office/drawing/2014/main" id="{113F7044-F540-DF08-B2EC-0CB7A78A54E4}"/>
              </a:ext>
            </a:extLst>
          </p:cNvPr>
          <p:cNvSpPr txBox="1"/>
          <p:nvPr/>
        </p:nvSpPr>
        <p:spPr>
          <a:xfrm>
            <a:off x="4382674" y="3243779"/>
            <a:ext cx="898780" cy="523220"/>
          </a:xfrm>
          <a:prstGeom prst="rect">
            <a:avLst/>
          </a:prstGeom>
          <a:noFill/>
        </p:spPr>
        <p:txBody>
          <a:bodyPr wrap="square" rtlCol="0">
            <a:spAutoFit/>
          </a:bodyPr>
          <a:lstStyle/>
          <a:p>
            <a:r>
              <a:rPr lang="en-US" sz="2800" b="1" dirty="0"/>
              <a:t>RX</a:t>
            </a:r>
          </a:p>
        </p:txBody>
      </p:sp>
      <p:sp>
        <p:nvSpPr>
          <p:cNvPr id="15" name="TextBox 14">
            <a:extLst>
              <a:ext uri="{FF2B5EF4-FFF2-40B4-BE49-F238E27FC236}">
                <a16:creationId xmlns:a16="http://schemas.microsoft.com/office/drawing/2014/main" id="{FA5BA692-135F-3214-9503-A7CA66E9A05C}"/>
              </a:ext>
            </a:extLst>
          </p:cNvPr>
          <p:cNvSpPr txBox="1"/>
          <p:nvPr/>
        </p:nvSpPr>
        <p:spPr>
          <a:xfrm>
            <a:off x="7143266" y="3167390"/>
            <a:ext cx="580608" cy="523220"/>
          </a:xfrm>
          <a:prstGeom prst="rect">
            <a:avLst/>
          </a:prstGeom>
          <a:noFill/>
        </p:spPr>
        <p:txBody>
          <a:bodyPr wrap="none" rtlCol="0">
            <a:spAutoFit/>
          </a:bodyPr>
          <a:lstStyle/>
          <a:p>
            <a:r>
              <a:rPr lang="en-US" sz="2800" b="1" dirty="0"/>
              <a:t>TX</a:t>
            </a:r>
          </a:p>
        </p:txBody>
      </p:sp>
      <p:sp>
        <p:nvSpPr>
          <p:cNvPr id="16" name="TextBox 15">
            <a:extLst>
              <a:ext uri="{FF2B5EF4-FFF2-40B4-BE49-F238E27FC236}">
                <a16:creationId xmlns:a16="http://schemas.microsoft.com/office/drawing/2014/main" id="{07311C30-BC64-91BF-E974-ED54B0BE1B85}"/>
              </a:ext>
            </a:extLst>
          </p:cNvPr>
          <p:cNvSpPr txBox="1"/>
          <p:nvPr/>
        </p:nvSpPr>
        <p:spPr>
          <a:xfrm>
            <a:off x="7143266" y="2473956"/>
            <a:ext cx="898780" cy="523220"/>
          </a:xfrm>
          <a:prstGeom prst="rect">
            <a:avLst/>
          </a:prstGeom>
          <a:noFill/>
        </p:spPr>
        <p:txBody>
          <a:bodyPr wrap="square" rtlCol="0">
            <a:spAutoFit/>
          </a:bodyPr>
          <a:lstStyle/>
          <a:p>
            <a:r>
              <a:rPr lang="en-US" sz="2800" b="1" dirty="0"/>
              <a:t>RX</a:t>
            </a:r>
          </a:p>
        </p:txBody>
      </p:sp>
      <p:cxnSp>
        <p:nvCxnSpPr>
          <p:cNvPr id="20" name="Straight Arrow Connector 19">
            <a:extLst>
              <a:ext uri="{FF2B5EF4-FFF2-40B4-BE49-F238E27FC236}">
                <a16:creationId xmlns:a16="http://schemas.microsoft.com/office/drawing/2014/main" id="{9D4AC7F9-BB07-EA77-2468-F655B9C52E00}"/>
              </a:ext>
            </a:extLst>
          </p:cNvPr>
          <p:cNvCxnSpPr>
            <a:endCxn id="16" idx="1"/>
          </p:cNvCxnSpPr>
          <p:nvPr/>
        </p:nvCxnSpPr>
        <p:spPr>
          <a:xfrm>
            <a:off x="5025599" y="2735566"/>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1A7A9E3-DF53-5B73-E385-3E643B5BEDCF}"/>
              </a:ext>
            </a:extLst>
          </p:cNvPr>
          <p:cNvCxnSpPr>
            <a:cxnSpLocks/>
          </p:cNvCxnSpPr>
          <p:nvPr/>
        </p:nvCxnSpPr>
        <p:spPr>
          <a:xfrm flipH="1">
            <a:off x="5053065" y="3505389"/>
            <a:ext cx="2090201"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A946DE36-DBE9-D61C-8D87-3F0CF36FEBA9}"/>
              </a:ext>
            </a:extLst>
          </p:cNvPr>
          <p:cNvSpPr txBox="1"/>
          <p:nvPr/>
        </p:nvSpPr>
        <p:spPr>
          <a:xfrm>
            <a:off x="4114251" y="5006318"/>
            <a:ext cx="898780" cy="523220"/>
          </a:xfrm>
          <a:prstGeom prst="rect">
            <a:avLst/>
          </a:prstGeom>
          <a:noFill/>
        </p:spPr>
        <p:txBody>
          <a:bodyPr wrap="square" rtlCol="0">
            <a:spAutoFit/>
          </a:bodyPr>
          <a:lstStyle/>
          <a:p>
            <a:r>
              <a:rPr lang="en-US" sz="2800" b="1" dirty="0" err="1"/>
              <a:t>ClK</a:t>
            </a:r>
            <a:endParaRPr lang="en-US" sz="2800" b="1" dirty="0"/>
          </a:p>
        </p:txBody>
      </p:sp>
      <p:sp>
        <p:nvSpPr>
          <p:cNvPr id="25" name="TextBox 24">
            <a:extLst>
              <a:ext uri="{FF2B5EF4-FFF2-40B4-BE49-F238E27FC236}">
                <a16:creationId xmlns:a16="http://schemas.microsoft.com/office/drawing/2014/main" id="{57D7DCFF-E684-9851-EDCB-2AF44D236FBF}"/>
              </a:ext>
            </a:extLst>
          </p:cNvPr>
          <p:cNvSpPr txBox="1"/>
          <p:nvPr/>
        </p:nvSpPr>
        <p:spPr>
          <a:xfrm>
            <a:off x="7127729" y="5006318"/>
            <a:ext cx="898780" cy="523220"/>
          </a:xfrm>
          <a:prstGeom prst="rect">
            <a:avLst/>
          </a:prstGeom>
          <a:noFill/>
        </p:spPr>
        <p:txBody>
          <a:bodyPr wrap="square" rtlCol="0">
            <a:spAutoFit/>
          </a:bodyPr>
          <a:lstStyle/>
          <a:p>
            <a:r>
              <a:rPr lang="en-US" sz="2800" b="1" dirty="0" err="1"/>
              <a:t>ClK</a:t>
            </a:r>
            <a:endParaRPr lang="en-US" sz="2800" b="1" dirty="0"/>
          </a:p>
        </p:txBody>
      </p:sp>
      <p:cxnSp>
        <p:nvCxnSpPr>
          <p:cNvPr id="26" name="Straight Arrow Connector 25">
            <a:extLst>
              <a:ext uri="{FF2B5EF4-FFF2-40B4-BE49-F238E27FC236}">
                <a16:creationId xmlns:a16="http://schemas.microsoft.com/office/drawing/2014/main" id="{5AF0A8E1-ECBF-E4F0-AB23-BA9C7A6C959D}"/>
              </a:ext>
            </a:extLst>
          </p:cNvPr>
          <p:cNvCxnSpPr/>
          <p:nvPr/>
        </p:nvCxnSpPr>
        <p:spPr>
          <a:xfrm>
            <a:off x="5025599" y="5267928"/>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9004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7"/>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pic>
        <p:nvPicPr>
          <p:cNvPr id="11" name="20260202-1603-13.1423835">
            <a:hlinkClick r:id="" action="ppaction://media"/>
            <a:extLst>
              <a:ext uri="{FF2B5EF4-FFF2-40B4-BE49-F238E27FC236}">
                <a16:creationId xmlns:a16="http://schemas.microsoft.com/office/drawing/2014/main" id="{C8CA59E1-4242-5E5B-7612-86F9A8A1C0C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6653" y="1275236"/>
            <a:ext cx="10715558" cy="4419903"/>
          </a:xfrm>
          <a:prstGeom prst="rect">
            <a:avLst/>
          </a:prstGeom>
        </p:spPr>
      </p:pic>
    </p:spTree>
    <p:extLst>
      <p:ext uri="{BB962C8B-B14F-4D97-AF65-F5344CB8AC3E}">
        <p14:creationId xmlns:p14="http://schemas.microsoft.com/office/powerpoint/2010/main" val="357299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3E867-8867-8E95-5E28-332364F222C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3D74CDB-CF83-ED85-AEE8-1551EA4B1E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05DC2ABD-689B-FCBF-6343-5AFFC7D11F9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9EA3871-B0EA-2C36-F8F4-C65C1449E0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D122B447-0E01-0467-2B2D-4AA8B109410F}"/>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F307BE6-A5EC-BA13-B401-8753B8909EBD}"/>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FF81D61F-7616-5182-0A0E-F041CFFFC3A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2FCC6FF-700D-6607-9DCC-FAE5816CB48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AA0883B-529F-5425-FB39-42379A49A386}"/>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CA4027-6B14-8785-4E47-84DD244CC2A8}"/>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507C2C25-49E6-5A98-4E2E-A959B91E3A1E}"/>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1D0CEA83-436A-9EB5-57B7-DF2F41060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F29FAC9-AF84-BCFF-D286-B4873784EF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7B12D2CB-A975-72B3-590D-8FFF6B8405CB}"/>
              </a:ext>
            </a:extLst>
          </p:cNvPr>
          <p:cNvSpPr txBox="1">
            <a:spLocks noChangeArrowheads="1"/>
          </p:cNvSpPr>
          <p:nvPr/>
        </p:nvSpPr>
        <p:spPr bwMode="auto">
          <a:xfrm>
            <a:off x="3888872" y="341662"/>
            <a:ext cx="35632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UART Frame</a:t>
            </a:r>
          </a:p>
        </p:txBody>
      </p:sp>
      <p:sp>
        <p:nvSpPr>
          <p:cNvPr id="28" name="Rectangle 9">
            <a:extLst>
              <a:ext uri="{FF2B5EF4-FFF2-40B4-BE49-F238E27FC236}">
                <a16:creationId xmlns:a16="http://schemas.microsoft.com/office/drawing/2014/main" id="{422215B2-46CC-A66A-EB89-08CC6DE0E73D}"/>
              </a:ext>
            </a:extLst>
          </p:cNvPr>
          <p:cNvSpPr>
            <a:spLocks noChangeArrowheads="1"/>
          </p:cNvSpPr>
          <p:nvPr/>
        </p:nvSpPr>
        <p:spPr bwMode="auto">
          <a:xfrm>
            <a:off x="770609" y="1259207"/>
            <a:ext cx="1065078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t>The UART frame is usually as follows:</a:t>
            </a:r>
          </a:p>
          <a:p>
            <a:pPr marL="342900" lvl="0" indent="-342900" eaLnBrk="0" fontAlgn="base" hangingPunct="0">
              <a:spcBef>
                <a:spcPct val="0"/>
              </a:spcBef>
              <a:spcAft>
                <a:spcPct val="0"/>
              </a:spcAft>
              <a:buFont typeface="Wingdings" panose="05000000000000000000" pitchFamily="2" charset="2"/>
              <a:buChar char="q"/>
            </a:pPr>
            <a:r>
              <a:rPr lang="en-US" sz="2400" dirty="0"/>
              <a:t>Start Bit: This bit indicates the start of frame transmission on the serial line, always low ‘0’.</a:t>
            </a:r>
          </a:p>
          <a:p>
            <a:pPr marL="342900" lvl="0" indent="-342900" eaLnBrk="0" fontAlgn="base" hangingPunct="0">
              <a:spcBef>
                <a:spcPct val="0"/>
              </a:spcBef>
              <a:spcAft>
                <a:spcPct val="0"/>
              </a:spcAft>
              <a:buFont typeface="Wingdings" panose="05000000000000000000" pitchFamily="2" charset="2"/>
              <a:buChar char="q"/>
            </a:pPr>
            <a:r>
              <a:rPr lang="en-US" sz="2400" dirty="0"/>
              <a:t>Data Bits: 4, 5, 6, 7, 8 or 9 bits of useful data bits (Usually 8-bits are used).   </a:t>
            </a:r>
          </a:p>
          <a:p>
            <a:pPr marL="342900" lvl="0" indent="-342900" eaLnBrk="0" fontAlgn="base" hangingPunct="0">
              <a:spcBef>
                <a:spcPct val="0"/>
              </a:spcBef>
              <a:spcAft>
                <a:spcPct val="0"/>
              </a:spcAft>
              <a:buFont typeface="Wingdings" panose="05000000000000000000" pitchFamily="2" charset="2"/>
              <a:buChar char="q"/>
            </a:pPr>
            <a:r>
              <a:rPr lang="en-US" sz="2400" dirty="0"/>
              <a:t>Parity Bit: To check for transmission errors and it is optional part in the frame.</a:t>
            </a:r>
          </a:p>
          <a:p>
            <a:pPr marL="342900" lvl="0" indent="-342900" eaLnBrk="0" fontAlgn="base" hangingPunct="0">
              <a:spcBef>
                <a:spcPct val="0"/>
              </a:spcBef>
              <a:spcAft>
                <a:spcPct val="0"/>
              </a:spcAft>
              <a:buFont typeface="Wingdings" panose="05000000000000000000" pitchFamily="2" charset="2"/>
              <a:buChar char="q"/>
            </a:pPr>
            <a:r>
              <a:rPr lang="en-US" sz="2400" dirty="0"/>
              <a:t>Stop Bit: 1 or 2 stop bits to declare the end of frame, always high ‘1’.</a:t>
            </a:r>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32D60D1-42FE-F071-AFA5-2DBB03454F1E}"/>
              </a:ext>
            </a:extLst>
          </p:cNvPr>
          <p:cNvPicPr>
            <a:picLocks noChangeAspect="1"/>
          </p:cNvPicPr>
          <p:nvPr/>
        </p:nvPicPr>
        <p:blipFill>
          <a:blip r:embed="rId8"/>
          <a:stretch>
            <a:fillRect/>
          </a:stretch>
        </p:blipFill>
        <p:spPr>
          <a:xfrm>
            <a:off x="1279375" y="3588079"/>
            <a:ext cx="8960413" cy="3040134"/>
          </a:xfrm>
          <a:prstGeom prst="rect">
            <a:avLst/>
          </a:prstGeom>
        </p:spPr>
      </p:pic>
    </p:spTree>
    <p:extLst>
      <p:ext uri="{BB962C8B-B14F-4D97-AF65-F5344CB8AC3E}">
        <p14:creationId xmlns:p14="http://schemas.microsoft.com/office/powerpoint/2010/main" val="96537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animEffect transition="in" filter="fade">
                                      <p:cBhvr>
                                        <p:cTn id="23" dur="500"/>
                                        <p:tgtEl>
                                          <p:spTgt spid="2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3" end="3"/>
                                            </p:txEl>
                                          </p:spTgt>
                                        </p:tgtEl>
                                        <p:attrNameLst>
                                          <p:attrName>style.visibility</p:attrName>
                                        </p:attrNameLst>
                                      </p:cBhvr>
                                      <p:to>
                                        <p:strVal val="visible"/>
                                      </p:to>
                                    </p:set>
                                    <p:animEffect transition="in" filter="fade">
                                      <p:cBhvr>
                                        <p:cTn id="28" dur="500"/>
                                        <p:tgtEl>
                                          <p:spTgt spid="2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xEl>
                                              <p:pRg st="4" end="4"/>
                                            </p:txEl>
                                          </p:spTgt>
                                        </p:tgtEl>
                                        <p:attrNameLst>
                                          <p:attrName>style.visibility</p:attrName>
                                        </p:attrNameLst>
                                      </p:cBhvr>
                                      <p:to>
                                        <p:strVal val="visible"/>
                                      </p:to>
                                    </p:set>
                                    <p:animEffect transition="in" filter="fade">
                                      <p:cBhvr>
                                        <p:cTn id="33" dur="500"/>
                                        <p:tgtEl>
                                          <p:spTgt spid="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EC36-0BE3-700D-3419-F7A805884D64}"/>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3534D5FE-4835-1E50-ECAE-840BA9054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B3621EB4-DC2C-1BFD-990F-3F7CDDF62BBB}"/>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EBDFC9-FD2C-C72C-1145-CA7032F810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B92AEBE-3704-43E3-0890-1F4B4774AEE6}"/>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3562F09-83BC-B273-F183-00791E9E93C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32F116AE-80D1-0EE0-71BC-B594F1C8569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49B6857-C732-6D81-2FAF-45F9A7D45676}"/>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ADD9180-8BED-0013-80DF-E4B6D53E27D9}"/>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0F969D3-58C9-52C9-80B2-8EB03C17EEF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6B41227E-030D-03D0-0E59-65B316D92E9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131CF35-5BDF-6993-B57A-C4167F22F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5281443-FF36-3CD2-D839-59A68F3E2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BE85FE0A-49B3-4D43-E277-0B308C2D8051}"/>
              </a:ext>
            </a:extLst>
          </p:cNvPr>
          <p:cNvSpPr txBox="1">
            <a:spLocks noChangeArrowheads="1"/>
          </p:cNvSpPr>
          <p:nvPr/>
        </p:nvSpPr>
        <p:spPr bwMode="auto">
          <a:xfrm>
            <a:off x="4480627" y="1103771"/>
            <a:ext cx="26869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Parity Bit</a:t>
            </a:r>
          </a:p>
        </p:txBody>
      </p:sp>
      <p:sp>
        <p:nvSpPr>
          <p:cNvPr id="28" name="Rectangle 9">
            <a:extLst>
              <a:ext uri="{FF2B5EF4-FFF2-40B4-BE49-F238E27FC236}">
                <a16:creationId xmlns:a16="http://schemas.microsoft.com/office/drawing/2014/main" id="{41DDC2D8-35FC-C078-0D89-D8C4ECBE4E09}"/>
              </a:ext>
            </a:extLst>
          </p:cNvPr>
          <p:cNvSpPr>
            <a:spLocks noChangeArrowheads="1"/>
          </p:cNvSpPr>
          <p:nvPr/>
        </p:nvSpPr>
        <p:spPr bwMode="auto">
          <a:xfrm>
            <a:off x="751393" y="2297158"/>
            <a:ext cx="10885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dirty="0"/>
              <a:t>Parity bit is the simplest method of error detection. If the parity bit is enabled in the UART frame, the sender device will calculate the parity bit and send it as part from the frame. The receiver device will also calculate the parity bit after receiving the complete frame from the transmitter.</a:t>
            </a:r>
          </a:p>
          <a:p>
            <a:pPr marL="342900" lvl="0" indent="-342900" eaLnBrk="0" fontAlgn="base" hangingPunct="0">
              <a:spcBef>
                <a:spcPct val="0"/>
              </a:spcBef>
              <a:spcAft>
                <a:spcPct val="0"/>
              </a:spcAft>
              <a:buFont typeface="Wingdings" panose="05000000000000000000" pitchFamily="2" charset="2"/>
              <a:buChar char="q"/>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dirty="0"/>
              <a:t> If the calculated parity bit at the receiver side matches the one sent by the transmitter, then the received frame is correct, and if not the receiver device will raise an error</a:t>
            </a:r>
          </a:p>
        </p:txBody>
      </p:sp>
    </p:spTree>
    <p:extLst>
      <p:ext uri="{BB962C8B-B14F-4D97-AF65-F5344CB8AC3E}">
        <p14:creationId xmlns:p14="http://schemas.microsoft.com/office/powerpoint/2010/main" val="339768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9556A-6068-B7F8-E468-7A485A54399B}"/>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7AEFECA7-86A7-51CB-F1C4-FAAF04B80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79D28007-1F74-2DCF-3170-024F9B42653E}"/>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3D164A0-35A4-0B1B-CC8C-800D375E9B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90BD2C1E-E711-2722-41F5-882A083BB1DD}"/>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082CE0B-8FAB-EE20-8EA9-CF2990AFDFA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5748C3E-C22B-53AC-3395-B2D98AFE316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2CC8B93-EA4C-E8AE-88AA-5D85E94381A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91972FD-EB9A-4943-2FB5-094FC04009F2}"/>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6BF8DC9-C6F9-DF99-CF04-53C20AFC80EC}"/>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52B953AD-C376-1D47-16DF-9016AB7A767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AF6D0650-62FB-CBDD-59A1-04E2E73F8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F85AA502-F5F9-CA51-19D5-47DADA437A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328E7D2-7562-F5AA-42B6-7AEE7ECB0108}"/>
              </a:ext>
            </a:extLst>
          </p:cNvPr>
          <p:cNvSpPr txBox="1">
            <a:spLocks noChangeArrowheads="1"/>
          </p:cNvSpPr>
          <p:nvPr/>
        </p:nvSpPr>
        <p:spPr bwMode="auto">
          <a:xfrm>
            <a:off x="3248175" y="1030703"/>
            <a:ext cx="44269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Parity Bit Types</a:t>
            </a:r>
          </a:p>
        </p:txBody>
      </p:sp>
      <p:sp>
        <p:nvSpPr>
          <p:cNvPr id="28" name="Rectangle 9">
            <a:extLst>
              <a:ext uri="{FF2B5EF4-FFF2-40B4-BE49-F238E27FC236}">
                <a16:creationId xmlns:a16="http://schemas.microsoft.com/office/drawing/2014/main" id="{981F1F8F-C26D-53EF-E12D-9F8D04512328}"/>
              </a:ext>
            </a:extLst>
          </p:cNvPr>
          <p:cNvSpPr>
            <a:spLocks noChangeArrowheads="1"/>
          </p:cNvSpPr>
          <p:nvPr/>
        </p:nvSpPr>
        <p:spPr bwMode="auto">
          <a:xfrm>
            <a:off x="1230109" y="2357259"/>
            <a:ext cx="10885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b="1" dirty="0"/>
              <a:t>Even Parity:</a:t>
            </a:r>
          </a:p>
          <a:p>
            <a:pPr lvl="0" eaLnBrk="0" fontAlgn="base" hangingPunct="0">
              <a:spcBef>
                <a:spcPct val="0"/>
              </a:spcBef>
              <a:spcAft>
                <a:spcPct val="0"/>
              </a:spcAft>
            </a:pPr>
            <a:r>
              <a:rPr lang="en-US" sz="2400" dirty="0"/>
              <a:t>0: when the number of ‘1’ symbols inside a frame be even.</a:t>
            </a:r>
          </a:p>
          <a:p>
            <a:pPr eaLnBrk="0" fontAlgn="base" hangingPunct="0">
              <a:spcBef>
                <a:spcPct val="0"/>
              </a:spcBef>
              <a:spcAft>
                <a:spcPct val="0"/>
              </a:spcAft>
            </a:pPr>
            <a:r>
              <a:rPr lang="en-US" sz="2400" dirty="0"/>
              <a:t>1: when the number of ‘1’ symbols inside a frame be odd.</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dirty="0"/>
              <a:t> </a:t>
            </a:r>
            <a:r>
              <a:rPr lang="en-US" sz="2400" b="1" dirty="0"/>
              <a:t>Odd Parity:</a:t>
            </a:r>
          </a:p>
          <a:p>
            <a:pPr lvl="0" eaLnBrk="0" fontAlgn="base" hangingPunct="0">
              <a:spcBef>
                <a:spcPct val="0"/>
              </a:spcBef>
              <a:spcAft>
                <a:spcPct val="0"/>
              </a:spcAft>
            </a:pPr>
            <a:r>
              <a:rPr lang="en-US" sz="2400" dirty="0"/>
              <a:t>0: when the number of ‘1’ symbols inside a frame be odd.</a:t>
            </a:r>
          </a:p>
          <a:p>
            <a:pPr eaLnBrk="0" fontAlgn="base" hangingPunct="0">
              <a:spcBef>
                <a:spcPct val="0"/>
              </a:spcBef>
              <a:spcAft>
                <a:spcPct val="0"/>
              </a:spcAft>
            </a:pPr>
            <a:r>
              <a:rPr lang="en-US" sz="2400" dirty="0"/>
              <a:t>1: when the number of ‘1’ symbols inside a frame be even.</a:t>
            </a:r>
          </a:p>
          <a:p>
            <a:pPr lvl="0" eaLnBrk="0" fontAlgn="base" hangingPunct="0">
              <a:spcBef>
                <a:spcPct val="0"/>
              </a:spcBef>
              <a:spcAft>
                <a:spcPct val="0"/>
              </a:spcAft>
            </a:pPr>
            <a:endParaRPr lang="en-US" sz="2400" dirty="0"/>
          </a:p>
        </p:txBody>
      </p:sp>
    </p:spTree>
    <p:extLst>
      <p:ext uri="{BB962C8B-B14F-4D97-AF65-F5344CB8AC3E}">
        <p14:creationId xmlns:p14="http://schemas.microsoft.com/office/powerpoint/2010/main" val="731482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5587E-F443-7687-BDEE-C9ED430E4E3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B8D47D0-05C8-4FFD-35FA-F2A6FFB008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65D35C6-53AF-FDDE-A1F7-22DCDECFA93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1D9B4BD-38F6-0549-8498-A0EBAC966F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4A56129-C73D-0604-2363-1FD1077DF34E}"/>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3CBC7ED-412A-5F65-021C-0BA29930439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5E7B6A8-E32F-4438-D6CC-D64EAF5E3C2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6D9DF0-7961-4212-96D2-05A41D30EB1D}"/>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BD00E3C-015B-AFB8-537C-1975D1EC426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C5B3EF8-FFB9-8A53-7D9A-DE731EFA586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CAEE7C31-4F51-19B4-F8B9-9C7B9F4DEF8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1A272D6-2F29-320F-4A52-12301BC398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B39D3FBE-7670-8428-AC34-1D86ADF086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75F43BB-07F5-85D1-255A-C1D18FEEA6EF}"/>
              </a:ext>
            </a:extLst>
          </p:cNvPr>
          <p:cNvSpPr txBox="1">
            <a:spLocks noChangeArrowheads="1"/>
          </p:cNvSpPr>
          <p:nvPr/>
        </p:nvSpPr>
        <p:spPr bwMode="auto">
          <a:xfrm>
            <a:off x="2882688" y="899147"/>
            <a:ext cx="57441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Advantages of UART</a:t>
            </a:r>
          </a:p>
        </p:txBody>
      </p:sp>
      <p:sp>
        <p:nvSpPr>
          <p:cNvPr id="28" name="Rectangle 9">
            <a:extLst>
              <a:ext uri="{FF2B5EF4-FFF2-40B4-BE49-F238E27FC236}">
                <a16:creationId xmlns:a16="http://schemas.microsoft.com/office/drawing/2014/main" id="{35710452-1F35-C0D5-4CAD-C86A6C47510E}"/>
              </a:ext>
            </a:extLst>
          </p:cNvPr>
          <p:cNvSpPr>
            <a:spLocks noChangeArrowheads="1"/>
          </p:cNvSpPr>
          <p:nvPr/>
        </p:nvSpPr>
        <p:spPr bwMode="auto">
          <a:xfrm>
            <a:off x="751393" y="2176373"/>
            <a:ext cx="1159223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800" dirty="0"/>
              <a:t>Easy to use.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Full duplex transmission of data can be achieved with only two wires.</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Clock or timing signals are not required (less number of pins).</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Integrated error checking is ensured using parity bits.</a:t>
            </a:r>
          </a:p>
        </p:txBody>
      </p:sp>
    </p:spTree>
    <p:extLst>
      <p:ext uri="{BB962C8B-B14F-4D97-AF65-F5344CB8AC3E}">
        <p14:creationId xmlns:p14="http://schemas.microsoft.com/office/powerpoint/2010/main" val="52381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5C086-0AE3-4769-A1CF-9CB6170636A5}"/>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7C5F93F-EB53-D3A8-2499-B808C9577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72377A96-C246-9476-C9B2-FA09EECD6CB9}"/>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7B97026-F86B-9BD3-C093-5C56321E54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BCDD402-B3DC-F4B8-69A4-B1A01E50ECF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4533077-3B77-EA97-4D44-ADD48115AFD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A6725B11-A64D-26EE-29AA-BB56F00844C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86CD9FF-DA2A-7314-BAA4-9B960A6F18E8}"/>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6D0A2-9FC4-FA93-0AAA-4F88BCAF5E4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AFF6226-BC04-0560-78D5-111713C730FE}"/>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AE2E4B5-9D37-1057-7650-B96F36223615}"/>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BBFFAA2-AE6B-3571-A020-07662368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96CAC519-060E-4329-7E91-E3DF9105C1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E9698C72-0F0B-F17D-F161-F90252C608EB}"/>
              </a:ext>
            </a:extLst>
          </p:cNvPr>
          <p:cNvSpPr txBox="1">
            <a:spLocks noChangeArrowheads="1"/>
          </p:cNvSpPr>
          <p:nvPr/>
        </p:nvSpPr>
        <p:spPr bwMode="auto">
          <a:xfrm>
            <a:off x="2513614" y="557708"/>
            <a:ext cx="66209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Disadvantages of UART</a:t>
            </a:r>
          </a:p>
        </p:txBody>
      </p:sp>
      <p:sp>
        <p:nvSpPr>
          <p:cNvPr id="28" name="Rectangle 9">
            <a:extLst>
              <a:ext uri="{FF2B5EF4-FFF2-40B4-BE49-F238E27FC236}">
                <a16:creationId xmlns:a16="http://schemas.microsoft.com/office/drawing/2014/main" id="{61A70877-06B5-7FE6-B661-69B28A39B18D}"/>
              </a:ext>
            </a:extLst>
          </p:cNvPr>
          <p:cNvSpPr>
            <a:spLocks noChangeArrowheads="1"/>
          </p:cNvSpPr>
          <p:nvPr/>
        </p:nvSpPr>
        <p:spPr bwMode="auto">
          <a:xfrm>
            <a:off x="801485" y="1552128"/>
            <a:ext cx="1088541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800" dirty="0"/>
              <a:t>The data frame is limited by size. Maximum one byte per frame.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Data transfer speed is low in comparison with synchronous serial communication.</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Appropriate rules must be agreed upon by both devices in communication, like start and stop bits and this will make overhead on the transmission rate.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It doesn't support communication with several devices.</a:t>
            </a:r>
          </a:p>
        </p:txBody>
      </p:sp>
    </p:spTree>
    <p:extLst>
      <p:ext uri="{BB962C8B-B14F-4D97-AF65-F5344CB8AC3E}">
        <p14:creationId xmlns:p14="http://schemas.microsoft.com/office/powerpoint/2010/main" val="384037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6000">
              <a:srgbClr val="4153BA"/>
            </a:gs>
            <a:gs pos="15000">
              <a:srgbClr val="0294E0"/>
            </a:gs>
          </a:gsLst>
          <a:lin ang="0" scaled="1"/>
        </a:gradFill>
        <a:effectLst/>
      </p:bgPr>
    </p:bg>
    <p:spTree>
      <p:nvGrpSpPr>
        <p:cNvPr id="1" name="">
          <a:extLst>
            <a:ext uri="{FF2B5EF4-FFF2-40B4-BE49-F238E27FC236}">
              <a16:creationId xmlns:a16="http://schemas.microsoft.com/office/drawing/2014/main" id="{08FF58C8-158D-4417-6B36-45E854A9369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A18A1FF-B45B-97A9-1617-98B66DA42100}"/>
              </a:ext>
            </a:extLst>
          </p:cNvPr>
          <p:cNvSpPr/>
          <p:nvPr/>
        </p:nvSpPr>
        <p:spPr>
          <a:xfrm>
            <a:off x="-117292"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FCFF322A-76ED-AB07-FB47-31E26A0BF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6004BB70-7137-DF22-4BEA-7C4285A36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grpSp>
        <p:nvGrpSpPr>
          <p:cNvPr id="9" name="Group 8">
            <a:extLst>
              <a:ext uri="{FF2B5EF4-FFF2-40B4-BE49-F238E27FC236}">
                <a16:creationId xmlns:a16="http://schemas.microsoft.com/office/drawing/2014/main" id="{E19A1306-EA48-C7EC-74A7-56142D8D80D1}"/>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6612AEF-4AF4-8C68-8952-C44BAF920391}"/>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A289DE0-F0B0-4C52-0454-2F11677A8D6C}"/>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11948F9-41EC-FBCE-91D6-462F0E3A7724}"/>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D4C0BA6-D5F4-AC9A-B4FB-3640AD9AFECB}"/>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273540C9-5422-861C-5463-AC31193581B2}"/>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D7B8FD0-4C3E-45FC-5238-8062A11D0B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15" name="Rectangle 14">
            <a:extLst>
              <a:ext uri="{FF2B5EF4-FFF2-40B4-BE49-F238E27FC236}">
                <a16:creationId xmlns:a16="http://schemas.microsoft.com/office/drawing/2014/main" id="{487FE2CD-F945-8BED-7DF8-E93F84E81542}"/>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8B82CB9C-F23B-4D77-4B41-1E555C6A1D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502052"/>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276ECED-3833-8839-3527-E350286BB8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28585" y="5799515"/>
            <a:ext cx="2301403" cy="973973"/>
          </a:xfrm>
          <a:prstGeom prst="rect">
            <a:avLst/>
          </a:prstGeom>
        </p:spPr>
      </p:pic>
      <p:sp>
        <p:nvSpPr>
          <p:cNvPr id="24" name="Title 23">
            <a:extLst>
              <a:ext uri="{FF2B5EF4-FFF2-40B4-BE49-F238E27FC236}">
                <a16:creationId xmlns:a16="http://schemas.microsoft.com/office/drawing/2014/main" id="{EAECFE17-3A5D-33D9-CF6B-12EF3DE620B6}"/>
              </a:ext>
            </a:extLst>
          </p:cNvPr>
          <p:cNvSpPr>
            <a:spLocks noGrp="1"/>
          </p:cNvSpPr>
          <p:nvPr>
            <p:ph type="title"/>
          </p:nvPr>
        </p:nvSpPr>
        <p:spPr>
          <a:xfrm>
            <a:off x="22411" y="1287468"/>
            <a:ext cx="2720161" cy="1122355"/>
          </a:xfrm>
        </p:spPr>
        <p:txBody>
          <a:bodyPr/>
          <a:lstStyle/>
          <a:p>
            <a:pPr algn="ctr"/>
            <a:r>
              <a:rPr lang="en-US" dirty="0">
                <a:solidFill>
                  <a:schemeClr val="bg2"/>
                </a:solidFill>
              </a:rPr>
              <a:t>Content</a:t>
            </a:r>
          </a:p>
        </p:txBody>
      </p:sp>
      <p:sp>
        <p:nvSpPr>
          <p:cNvPr id="25" name="Content Placeholder 24">
            <a:extLst>
              <a:ext uri="{FF2B5EF4-FFF2-40B4-BE49-F238E27FC236}">
                <a16:creationId xmlns:a16="http://schemas.microsoft.com/office/drawing/2014/main" id="{96CEDAB3-9B8B-1435-3769-336FC11B1E3B}"/>
              </a:ext>
            </a:extLst>
          </p:cNvPr>
          <p:cNvSpPr>
            <a:spLocks noGrp="1"/>
          </p:cNvSpPr>
          <p:nvPr>
            <p:ph idx="1"/>
          </p:nvPr>
        </p:nvSpPr>
        <p:spPr>
          <a:xfrm>
            <a:off x="515467" y="2423503"/>
            <a:ext cx="10515600" cy="3945929"/>
          </a:xfrm>
        </p:spPr>
        <p:txBody>
          <a:bodyPr>
            <a:normAutofit/>
          </a:bodyPr>
          <a:lstStyle/>
          <a:p>
            <a:r>
              <a:rPr lang="en-US" dirty="0">
                <a:solidFill>
                  <a:schemeClr val="bg2"/>
                </a:solidFill>
              </a:rPr>
              <a:t>Introduction to Communication</a:t>
            </a:r>
          </a:p>
          <a:p>
            <a:r>
              <a:rPr lang="en-US" dirty="0">
                <a:solidFill>
                  <a:schemeClr val="bg2"/>
                </a:solidFill>
              </a:rPr>
              <a:t>Baud Rate</a:t>
            </a:r>
          </a:p>
          <a:p>
            <a:r>
              <a:rPr lang="en-US" dirty="0">
                <a:solidFill>
                  <a:schemeClr val="bg2"/>
                </a:solidFill>
              </a:rPr>
              <a:t>UART</a:t>
            </a:r>
          </a:p>
        </p:txBody>
      </p:sp>
    </p:spTree>
    <p:extLst>
      <p:ext uri="{BB962C8B-B14F-4D97-AF65-F5344CB8AC3E}">
        <p14:creationId xmlns:p14="http://schemas.microsoft.com/office/powerpoint/2010/main" val="33670512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anim calcmode="lin" valueType="num">
                                      <p:cBhvr>
                                        <p:cTn id="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1" end="1"/>
                                            </p:txEl>
                                          </p:spTgt>
                                        </p:tgtEl>
                                        <p:attrNameLst>
                                          <p:attrName>style.visibility</p:attrName>
                                        </p:attrNameLst>
                                      </p:cBhvr>
                                      <p:to>
                                        <p:strVal val="visible"/>
                                      </p:to>
                                    </p:set>
                                    <p:animEffect transition="in" filter="fade">
                                      <p:cBhvr>
                                        <p:cTn id="14" dur="500"/>
                                        <p:tgtEl>
                                          <p:spTgt spid="25">
                                            <p:txEl>
                                              <p:pRg st="1" end="1"/>
                                            </p:txEl>
                                          </p:spTgt>
                                        </p:tgtEl>
                                      </p:cBhvr>
                                    </p:animEffect>
                                    <p:anim calcmode="lin" valueType="num">
                                      <p:cBhvr>
                                        <p:cTn id="15"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Effect transition="in" filter="fade">
                                      <p:cBhvr>
                                        <p:cTn id="21" dur="500"/>
                                        <p:tgtEl>
                                          <p:spTgt spid="25">
                                            <p:txEl>
                                              <p:pRg st="2" end="2"/>
                                            </p:txEl>
                                          </p:spTgt>
                                        </p:tgtEl>
                                      </p:cBhvr>
                                    </p:animEffect>
                                    <p:anim calcmode="lin" valueType="num">
                                      <p:cBhvr>
                                        <p:cTn id="22"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A8A4177-4F55-6F77-D905-9C6547544CFE}"/>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
        <p:nvSpPr>
          <p:cNvPr id="18" name="Title 14">
            <a:extLst>
              <a:ext uri="{FF2B5EF4-FFF2-40B4-BE49-F238E27FC236}">
                <a16:creationId xmlns:a16="http://schemas.microsoft.com/office/drawing/2014/main" id="{3DF88318-EE4D-BBFA-88E2-47338D74AB71}"/>
              </a:ext>
            </a:extLst>
          </p:cNvPr>
          <p:cNvSpPr>
            <a:spLocks noGrp="1"/>
          </p:cNvSpPr>
          <p:nvPr/>
        </p:nvSpPr>
        <p:spPr>
          <a:xfrm>
            <a:off x="3697130" y="1505752"/>
            <a:ext cx="46402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FFFFFF"/>
                </a:solidFill>
              </a:rPr>
              <a:t>Thank You!</a:t>
            </a:r>
          </a:p>
        </p:txBody>
      </p:sp>
      <p:sp>
        <p:nvSpPr>
          <p:cNvPr id="20" name="Title 14">
            <a:extLst>
              <a:ext uri="{FF2B5EF4-FFF2-40B4-BE49-F238E27FC236}">
                <a16:creationId xmlns:a16="http://schemas.microsoft.com/office/drawing/2014/main" id="{5B74792E-961E-0D4F-4546-DC2409F89C56}"/>
              </a:ext>
            </a:extLst>
          </p:cNvPr>
          <p:cNvSpPr txBox="1">
            <a:spLocks/>
          </p:cNvSpPr>
          <p:nvPr/>
        </p:nvSpPr>
        <p:spPr>
          <a:xfrm>
            <a:off x="3405904" y="3046969"/>
            <a:ext cx="522268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rgbClr val="FFFFFF"/>
                </a:solidFill>
              </a:rPr>
              <a:t>Any questions?</a:t>
            </a:r>
          </a:p>
        </p:txBody>
      </p:sp>
    </p:spTree>
    <p:extLst>
      <p:ext uri="{BB962C8B-B14F-4D97-AF65-F5344CB8AC3E}">
        <p14:creationId xmlns:p14="http://schemas.microsoft.com/office/powerpoint/2010/main" val="23710343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A8A4177-4F55-6F77-D905-9C6547544CFE}"/>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1977471" y="2261614"/>
            <a:ext cx="7778367" cy="1325563"/>
          </a:xfrm>
        </p:spPr>
        <p:txBody>
          <a:bodyPr/>
          <a:lstStyle/>
          <a:p>
            <a:pPr algn="ctr"/>
            <a:r>
              <a:rPr lang="en-US" dirty="0">
                <a:solidFill>
                  <a:schemeClr val="bg2"/>
                </a:solidFill>
              </a:rPr>
              <a:t>Introduction to Communication</a:t>
            </a: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63160103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7E73C-240B-DE83-C524-4A854C1378A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7BC31880-65DF-8E24-C5E6-2972461F1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D819B263-DCAB-2C68-E0D0-4BB05679910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B5403D1-9C31-6475-FEF7-60C6EAD62A8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13E9E430-EB20-5E1D-9BC9-B8E88ACC741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93D905-E088-B840-35C4-5BD98CE477A7}"/>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E7B6E03-38E2-2CD7-740D-6B8E76F0AF7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585432-1110-EE7C-7594-B99954524608}"/>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B7B2F2D-6158-06A6-8FC1-A474B9AC4EE2}"/>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9A2B97A-1269-2219-B923-B8CB8E38E429}"/>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2BD7CB2-30B9-338C-8E28-C00D9680999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5D0C2754-B33B-EE78-F0F4-BA074673C2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EB6E1D8-CDDA-FB01-DA17-16D9632D90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95B97EB-A72D-940C-B006-791382AFCDCA}"/>
              </a:ext>
            </a:extLst>
          </p:cNvPr>
          <p:cNvSpPr txBox="1">
            <a:spLocks noChangeArrowheads="1"/>
          </p:cNvSpPr>
          <p:nvPr/>
        </p:nvSpPr>
        <p:spPr bwMode="auto">
          <a:xfrm>
            <a:off x="4190483" y="439739"/>
            <a:ext cx="32672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Definitions</a:t>
            </a:r>
          </a:p>
        </p:txBody>
      </p:sp>
      <p:sp>
        <p:nvSpPr>
          <p:cNvPr id="28" name="Rectangle 9">
            <a:extLst>
              <a:ext uri="{FF2B5EF4-FFF2-40B4-BE49-F238E27FC236}">
                <a16:creationId xmlns:a16="http://schemas.microsoft.com/office/drawing/2014/main" id="{B0B19EE8-1F12-2A55-2D34-F6CFCD5EC1DF}"/>
              </a:ext>
            </a:extLst>
          </p:cNvPr>
          <p:cNvSpPr>
            <a:spLocks noChangeArrowheads="1"/>
          </p:cNvSpPr>
          <p:nvPr/>
        </p:nvSpPr>
        <p:spPr bwMode="auto">
          <a:xfrm>
            <a:off x="525155" y="1175183"/>
            <a:ext cx="1192889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sz="2400" b="1" dirty="0"/>
          </a:p>
          <a:p>
            <a:pPr marL="342900" lvl="0" indent="-342900" eaLnBrk="0" fontAlgn="base" hangingPunct="0">
              <a:spcBef>
                <a:spcPct val="0"/>
              </a:spcBef>
              <a:spcAft>
                <a:spcPct val="0"/>
              </a:spcAft>
              <a:buFont typeface="Wingdings" panose="05000000000000000000" pitchFamily="2" charset="2"/>
              <a:buChar char="q"/>
            </a:pPr>
            <a:r>
              <a:rPr lang="en-US" sz="2400" b="1" dirty="0"/>
              <a:t>Bit time: </a:t>
            </a:r>
            <a:r>
              <a:rPr lang="en-US" sz="2400" dirty="0"/>
              <a:t>The time taken to transmit a bit.</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Bit rate: </a:t>
            </a:r>
            <a:r>
              <a:rPr lang="en-US" sz="2400" dirty="0"/>
              <a:t>The number of bits transmitted per second (Bit rate = 1 / Bit time).</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Baud Rate: </a:t>
            </a:r>
            <a:r>
              <a:rPr lang="en-US" sz="2400" dirty="0"/>
              <a:t>The number of symbols signaled in a second</a:t>
            </a:r>
            <a:r>
              <a:rPr lang="ar-EG" sz="2400" dirty="0"/>
              <a:t> </a:t>
            </a:r>
            <a:r>
              <a:rPr lang="en-US" sz="2400" dirty="0"/>
              <a:t>(Symbol = number of bits).</a:t>
            </a:r>
          </a:p>
          <a:p>
            <a:pPr lvl="0" eaLnBrk="0" fontAlgn="base" hangingPunct="0">
              <a:spcBef>
                <a:spcPct val="0"/>
              </a:spcBef>
              <a:spcAft>
                <a:spcPct val="0"/>
              </a:spcAft>
            </a:pPr>
            <a:r>
              <a:rPr lang="en-US" sz="2400" dirty="0"/>
              <a:t>Baud rate = Bit rate / number of bits per symbol.</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Example:</a:t>
            </a:r>
            <a:r>
              <a:rPr lang="en-US" sz="2400" dirty="0"/>
              <a:t> When using a device has a set of 8 different symbols. Each symbol represents 3 bits of useful data. If it transmits 300 bits per second, </a:t>
            </a:r>
          </a:p>
          <a:p>
            <a:pPr lvl="0" eaLnBrk="0" fontAlgn="base" hangingPunct="0">
              <a:spcBef>
                <a:spcPct val="0"/>
              </a:spcBef>
              <a:spcAft>
                <a:spcPct val="0"/>
              </a:spcAft>
            </a:pPr>
            <a:r>
              <a:rPr lang="en-US" sz="2400" dirty="0"/>
              <a:t>      it gathers each 3 bits in 1 symbol. So it transmits 100 symbol per second.</a:t>
            </a:r>
          </a:p>
          <a:p>
            <a:pPr marL="342900" lvl="0" indent="-342900" eaLnBrk="0" fontAlgn="base" hangingPunct="0">
              <a:spcBef>
                <a:spcPct val="0"/>
              </a:spcBef>
              <a:spcAft>
                <a:spcPct val="0"/>
              </a:spcAft>
              <a:buFont typeface="Wingdings" panose="05000000000000000000" pitchFamily="2" charset="2"/>
              <a:buChar char="Ø"/>
            </a:pPr>
            <a:r>
              <a:rPr lang="en-US" sz="2400" dirty="0"/>
              <a:t> Bit rate = 300 bit/sec.</a:t>
            </a:r>
          </a:p>
          <a:p>
            <a:pPr marL="342900" lvl="0" indent="-342900" eaLnBrk="0" fontAlgn="base" hangingPunct="0">
              <a:spcBef>
                <a:spcPct val="0"/>
              </a:spcBef>
              <a:spcAft>
                <a:spcPct val="0"/>
              </a:spcAft>
              <a:buFont typeface="Wingdings" panose="05000000000000000000" pitchFamily="2" charset="2"/>
              <a:buChar char="Ø"/>
            </a:pPr>
            <a:r>
              <a:rPr lang="en-US" sz="2400" dirty="0"/>
              <a:t> Baud rate = 100 symbol/sec</a:t>
            </a:r>
            <a:r>
              <a:rPr lang="en-US" sz="2400" dirty="0">
                <a:latin typeface="Arial" panose="020B0604020202020204" pitchFamily="34" charset="0"/>
              </a:rPr>
              <a:t>.</a:t>
            </a:r>
            <a:endParaRPr lang="en-US" sz="2400" dirty="0"/>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32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3" end="3"/>
                                            </p:txEl>
                                          </p:spTgt>
                                        </p:tgtEl>
                                        <p:attrNameLst>
                                          <p:attrName>style.visibility</p:attrName>
                                        </p:attrNameLst>
                                      </p:cBhvr>
                                      <p:to>
                                        <p:strVal val="visible"/>
                                      </p:to>
                                    </p:set>
                                    <p:animEffect transition="in" filter="fade">
                                      <p:cBhvr>
                                        <p:cTn id="18" dur="500"/>
                                        <p:tgtEl>
                                          <p:spTgt spid="2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animEffect transition="in" filter="fade">
                                      <p:cBhvr>
                                        <p:cTn id="23" dur="500"/>
                                        <p:tgtEl>
                                          <p:spTgt spid="2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6" end="6"/>
                                            </p:txEl>
                                          </p:spTgt>
                                        </p:tgtEl>
                                        <p:attrNameLst>
                                          <p:attrName>style.visibility</p:attrName>
                                        </p:attrNameLst>
                                      </p:cBhvr>
                                      <p:to>
                                        <p:strVal val="visible"/>
                                      </p:to>
                                    </p:set>
                                    <p:animEffect transition="in" filter="fade">
                                      <p:cBhvr>
                                        <p:cTn id="28" dur="500"/>
                                        <p:tgtEl>
                                          <p:spTgt spid="2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xEl>
                                              <p:pRg st="8" end="8"/>
                                            </p:txEl>
                                          </p:spTgt>
                                        </p:tgtEl>
                                        <p:attrNameLst>
                                          <p:attrName>style.visibility</p:attrName>
                                        </p:attrNameLst>
                                      </p:cBhvr>
                                      <p:to>
                                        <p:strVal val="visible"/>
                                      </p:to>
                                    </p:set>
                                    <p:animEffect transition="in" filter="fade">
                                      <p:cBhvr>
                                        <p:cTn id="33" dur="500"/>
                                        <p:tgtEl>
                                          <p:spTgt spid="28">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8">
                                            <p:txEl>
                                              <p:pRg st="9" end="9"/>
                                            </p:txEl>
                                          </p:spTgt>
                                        </p:tgtEl>
                                        <p:attrNameLst>
                                          <p:attrName>style.visibility</p:attrName>
                                        </p:attrNameLst>
                                      </p:cBhvr>
                                      <p:to>
                                        <p:strVal val="visible"/>
                                      </p:to>
                                    </p:set>
                                    <p:animEffect transition="in" filter="fade">
                                      <p:cBhvr>
                                        <p:cTn id="38" dur="500"/>
                                        <p:tgtEl>
                                          <p:spTgt spid="28">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xEl>
                                              <p:pRg st="10" end="10"/>
                                            </p:txEl>
                                          </p:spTgt>
                                        </p:tgtEl>
                                        <p:attrNameLst>
                                          <p:attrName>style.visibility</p:attrName>
                                        </p:attrNameLst>
                                      </p:cBhvr>
                                      <p:to>
                                        <p:strVal val="visible"/>
                                      </p:to>
                                    </p:set>
                                    <p:animEffect transition="in" filter="fade">
                                      <p:cBhvr>
                                        <p:cTn id="43" dur="500"/>
                                        <p:tgtEl>
                                          <p:spTgt spid="28">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xEl>
                                              <p:pRg st="11" end="11"/>
                                            </p:txEl>
                                          </p:spTgt>
                                        </p:tgtEl>
                                        <p:attrNameLst>
                                          <p:attrName>style.visibility</p:attrName>
                                        </p:attrNameLst>
                                      </p:cBhvr>
                                      <p:to>
                                        <p:strVal val="visible"/>
                                      </p:to>
                                    </p:set>
                                    <p:animEffect transition="in" filter="fade">
                                      <p:cBhvr>
                                        <p:cTn id="48" dur="500"/>
                                        <p:tgtEl>
                                          <p:spTgt spid="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89B31-BCFB-924E-0682-0B8543D4557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AF6A4DB9-74E1-F3CA-B2E7-C5167E219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8" y="195026"/>
            <a:ext cx="10287000" cy="6294966"/>
          </a:xfrm>
          <a:prstGeom prst="rect">
            <a:avLst/>
          </a:prstGeom>
        </p:spPr>
      </p:pic>
      <p:pic>
        <p:nvPicPr>
          <p:cNvPr id="2" name="Picture 1" descr="A white sign with black text&#10;&#10;Description automatically generated">
            <a:extLst>
              <a:ext uri="{FF2B5EF4-FFF2-40B4-BE49-F238E27FC236}">
                <a16:creationId xmlns:a16="http://schemas.microsoft.com/office/drawing/2014/main" id="{FBAAD76E-5C97-1AF2-64A9-86F0C8325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60303B21-7B82-41C9-E490-F10DC63A9D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C2610F8-C852-C4D6-FEEE-756C3585C7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06195CC-0290-2729-857C-E5545B097DC0}"/>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6EE3D8F-7D8E-10A4-A040-08D9A1B03B8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F3D2BEB-9953-92D8-CCD8-94373B7ECB4B}"/>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D2713FA-02CD-73F2-E09E-AED9319485FF}"/>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DDF956E-256C-7502-40BC-7070D8BE3F8E}"/>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765DE2C-86A3-4B42-9661-5D076AFFF3B6}"/>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01C560A4-99CD-6A1F-23A8-0CE6706BA6B0}"/>
              </a:ext>
            </a:extLst>
          </p:cNvPr>
          <p:cNvPicPr>
            <a:picLocks noChangeAspect="1"/>
          </p:cNvPicPr>
          <p:nvPr/>
        </p:nvPicPr>
        <p:blipFill>
          <a:blip r:embed="rId6"/>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55AFF35A-E843-30E2-012C-5ED55F92D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C8F3903D-6C91-A997-F323-D443C86C0F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1" name="Rectangle 10">
            <a:extLst>
              <a:ext uri="{FF2B5EF4-FFF2-40B4-BE49-F238E27FC236}">
                <a16:creationId xmlns:a16="http://schemas.microsoft.com/office/drawing/2014/main" id="{073B1844-DBB6-8410-4009-26587A3E6CF3}"/>
              </a:ext>
            </a:extLst>
          </p:cNvPr>
          <p:cNvSpPr/>
          <p:nvPr/>
        </p:nvSpPr>
        <p:spPr>
          <a:xfrm>
            <a:off x="3724507" y="42122"/>
            <a:ext cx="4661210" cy="10462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C7B384-E1B8-3E6B-9CE6-EB851439E15A}"/>
              </a:ext>
            </a:extLst>
          </p:cNvPr>
          <p:cNvSpPr/>
          <p:nvPr/>
        </p:nvSpPr>
        <p:spPr>
          <a:xfrm>
            <a:off x="8530683" y="3221112"/>
            <a:ext cx="256478" cy="1651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643813-ABC1-7ED1-C591-A41C8466BE73}"/>
              </a:ext>
            </a:extLst>
          </p:cNvPr>
          <p:cNvSpPr/>
          <p:nvPr/>
        </p:nvSpPr>
        <p:spPr>
          <a:xfrm>
            <a:off x="3230582" y="4004083"/>
            <a:ext cx="861471" cy="211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dirty="0">
                <a:solidFill>
                  <a:schemeClr val="tx1"/>
                </a:solidFill>
              </a:rPr>
              <a:t>01101</a:t>
            </a:r>
            <a:endParaRPr lang="en-US" dirty="0">
              <a:solidFill>
                <a:schemeClr val="tx1"/>
              </a:solidFill>
            </a:endParaRPr>
          </a:p>
        </p:txBody>
      </p:sp>
      <p:sp>
        <p:nvSpPr>
          <p:cNvPr id="15" name="Rectangle 14">
            <a:extLst>
              <a:ext uri="{FF2B5EF4-FFF2-40B4-BE49-F238E27FC236}">
                <a16:creationId xmlns:a16="http://schemas.microsoft.com/office/drawing/2014/main" id="{F4B87DED-0657-FDB7-F85E-26747CED464E}"/>
              </a:ext>
            </a:extLst>
          </p:cNvPr>
          <p:cNvSpPr/>
          <p:nvPr/>
        </p:nvSpPr>
        <p:spPr>
          <a:xfrm>
            <a:off x="8530683" y="3429000"/>
            <a:ext cx="256478" cy="1572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dirty="0">
                <a:solidFill>
                  <a:schemeClr val="tx1"/>
                </a:solidFill>
              </a:rPr>
              <a:t>0</a:t>
            </a:r>
          </a:p>
          <a:p>
            <a:pPr algn="ctr"/>
            <a:r>
              <a:rPr lang="ar-EG" dirty="0">
                <a:solidFill>
                  <a:schemeClr val="tx1"/>
                </a:solidFill>
              </a:rPr>
              <a:t>1</a:t>
            </a:r>
          </a:p>
          <a:p>
            <a:pPr algn="ctr"/>
            <a:r>
              <a:rPr lang="ar-EG" dirty="0">
                <a:solidFill>
                  <a:schemeClr val="tx1"/>
                </a:solidFill>
              </a:rPr>
              <a:t>1</a:t>
            </a:r>
          </a:p>
          <a:p>
            <a:pPr algn="ctr"/>
            <a:r>
              <a:rPr lang="ar-EG" dirty="0">
                <a:solidFill>
                  <a:schemeClr val="tx1"/>
                </a:solidFill>
              </a:rPr>
              <a:t>0</a:t>
            </a:r>
          </a:p>
          <a:p>
            <a:pPr algn="ctr"/>
            <a:r>
              <a:rPr lang="ar-EG" dirty="0">
                <a:solidFill>
                  <a:schemeClr val="tx1"/>
                </a:solidFill>
              </a:rPr>
              <a:t>1</a:t>
            </a:r>
            <a:endParaRPr lang="en-US" dirty="0">
              <a:solidFill>
                <a:schemeClr val="tx1"/>
              </a:solidFill>
            </a:endParaRPr>
          </a:p>
        </p:txBody>
      </p:sp>
      <p:sp>
        <p:nvSpPr>
          <p:cNvPr id="16" name="Rectangle 15">
            <a:extLst>
              <a:ext uri="{FF2B5EF4-FFF2-40B4-BE49-F238E27FC236}">
                <a16:creationId xmlns:a16="http://schemas.microsoft.com/office/drawing/2014/main" id="{8AA3F763-90F1-8A8A-D5B1-C3190C614748}"/>
              </a:ext>
            </a:extLst>
          </p:cNvPr>
          <p:cNvSpPr/>
          <p:nvPr/>
        </p:nvSpPr>
        <p:spPr>
          <a:xfrm>
            <a:off x="1499105" y="5441795"/>
            <a:ext cx="7031577"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8759D7-FDB4-F907-EB85-F1DCFCA8231D}"/>
              </a:ext>
            </a:extLst>
          </p:cNvPr>
          <p:cNvSpPr/>
          <p:nvPr/>
        </p:nvSpPr>
        <p:spPr>
          <a:xfrm>
            <a:off x="6677519" y="5399682"/>
            <a:ext cx="3962806" cy="7273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AE7092-A7CF-1BE3-6982-FB7997EF0B4D}"/>
              </a:ext>
            </a:extLst>
          </p:cNvPr>
          <p:cNvSpPr/>
          <p:nvPr/>
        </p:nvSpPr>
        <p:spPr>
          <a:xfrm>
            <a:off x="1839951" y="2665141"/>
            <a:ext cx="1137425" cy="555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E47807-51BD-DEEF-1EE6-3B782F8FE551}"/>
              </a:ext>
            </a:extLst>
          </p:cNvPr>
          <p:cNvSpPr/>
          <p:nvPr/>
        </p:nvSpPr>
        <p:spPr>
          <a:xfrm>
            <a:off x="6713034" y="2743200"/>
            <a:ext cx="1591254" cy="477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
            <a:extLst>
              <a:ext uri="{FF2B5EF4-FFF2-40B4-BE49-F238E27FC236}">
                <a16:creationId xmlns:a16="http://schemas.microsoft.com/office/drawing/2014/main" id="{3901E25F-5E3A-3A82-887A-423D3FD8599A}"/>
              </a:ext>
            </a:extLst>
          </p:cNvPr>
          <p:cNvSpPr txBox="1">
            <a:spLocks noChangeArrowheads="1"/>
          </p:cNvSpPr>
          <p:nvPr/>
        </p:nvSpPr>
        <p:spPr bwMode="auto">
          <a:xfrm>
            <a:off x="3313981" y="452915"/>
            <a:ext cx="4813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vs Parallel</a:t>
            </a:r>
          </a:p>
        </p:txBody>
      </p:sp>
    </p:spTree>
    <p:extLst>
      <p:ext uri="{BB962C8B-B14F-4D97-AF65-F5344CB8AC3E}">
        <p14:creationId xmlns:p14="http://schemas.microsoft.com/office/powerpoint/2010/main" val="1474416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47BF-D85A-A73E-DEC6-CC14BA365E2F}"/>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C5878AAE-F3E1-37F2-3E67-0850D415C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C3A5DF78-D6C3-9134-1322-905504F87B5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22074E1-C924-B791-2154-B99CDF0547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A9DAEC2A-1D16-721B-B0EB-B1F52D39FE3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0E687B7-BC65-28A5-11D1-820789420EB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8AF2B05-27B9-8E73-F895-0BE7AEC859F6}"/>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006E3D0-36CD-6BE0-A594-8DA1EF57748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3648619-5862-4CB3-9192-58318DD5A885}"/>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A92E55-0061-44CC-2456-282DECBDED2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8957CAA5-4B9F-F3A7-BFF1-C9EDE3CEC55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8A783DD-5E61-6BC4-4E19-912CE4B99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A1E6A23-8524-5476-FED3-461060C883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D89F0A8-D383-7B8F-3756-BED6E9E4AF4D}"/>
              </a:ext>
            </a:extLst>
          </p:cNvPr>
          <p:cNvSpPr txBox="1">
            <a:spLocks noChangeArrowheads="1"/>
          </p:cNvSpPr>
          <p:nvPr/>
        </p:nvSpPr>
        <p:spPr bwMode="auto">
          <a:xfrm>
            <a:off x="3313981" y="452915"/>
            <a:ext cx="4813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vs Parallel</a:t>
            </a:r>
          </a:p>
        </p:txBody>
      </p:sp>
      <p:graphicFrame>
        <p:nvGraphicFramePr>
          <p:cNvPr id="7" name="Table 6">
            <a:extLst>
              <a:ext uri="{FF2B5EF4-FFF2-40B4-BE49-F238E27FC236}">
                <a16:creationId xmlns:a16="http://schemas.microsoft.com/office/drawing/2014/main" id="{67A566C8-0D7A-B878-0915-0F2CF85EA574}"/>
              </a:ext>
            </a:extLst>
          </p:cNvPr>
          <p:cNvGraphicFramePr>
            <a:graphicFrameLocks noGrp="1"/>
          </p:cNvGraphicFramePr>
          <p:nvPr>
            <p:extLst>
              <p:ext uri="{D42A27DB-BD31-4B8C-83A1-F6EECF244321}">
                <p14:modId xmlns:p14="http://schemas.microsoft.com/office/powerpoint/2010/main" val="1979950461"/>
              </p:ext>
            </p:extLst>
          </p:nvPr>
        </p:nvGraphicFramePr>
        <p:xfrm>
          <a:off x="1984442" y="1519270"/>
          <a:ext cx="7947814" cy="4297680"/>
        </p:xfrm>
        <a:graphic>
          <a:graphicData uri="http://schemas.openxmlformats.org/drawingml/2006/table">
            <a:tbl>
              <a:tblPr firstRow="1" bandRow="1">
                <a:tableStyleId>{5C22544A-7EE6-4342-B048-85BDC9FD1C3A}</a:tableStyleId>
              </a:tblPr>
              <a:tblGrid>
                <a:gridCol w="2562248">
                  <a:extLst>
                    <a:ext uri="{9D8B030D-6E8A-4147-A177-3AD203B41FA5}">
                      <a16:colId xmlns:a16="http://schemas.microsoft.com/office/drawing/2014/main" val="2749110820"/>
                    </a:ext>
                  </a:extLst>
                </a:gridCol>
                <a:gridCol w="2692783">
                  <a:extLst>
                    <a:ext uri="{9D8B030D-6E8A-4147-A177-3AD203B41FA5}">
                      <a16:colId xmlns:a16="http://schemas.microsoft.com/office/drawing/2014/main" val="3850571269"/>
                    </a:ext>
                  </a:extLst>
                </a:gridCol>
                <a:gridCol w="2692783">
                  <a:extLst>
                    <a:ext uri="{9D8B030D-6E8A-4147-A177-3AD203B41FA5}">
                      <a16:colId xmlns:a16="http://schemas.microsoft.com/office/drawing/2014/main" val="2622265094"/>
                    </a:ext>
                  </a:extLst>
                </a:gridCol>
              </a:tblGrid>
              <a:tr h="346026">
                <a:tc>
                  <a:txBody>
                    <a:bodyPr/>
                    <a:lstStyle/>
                    <a:p>
                      <a:pPr algn="ctr"/>
                      <a:r>
                        <a:rPr lang="en-US" sz="2400" dirty="0"/>
                        <a:t>Feature</a:t>
                      </a:r>
                    </a:p>
                  </a:txBody>
                  <a:tcPr/>
                </a:tc>
                <a:tc>
                  <a:txBody>
                    <a:bodyPr/>
                    <a:lstStyle/>
                    <a:p>
                      <a:pPr algn="ctr"/>
                      <a:r>
                        <a:rPr lang="en-US" sz="2400" dirty="0"/>
                        <a:t>Serial</a:t>
                      </a:r>
                    </a:p>
                  </a:txBody>
                  <a:tcPr/>
                </a:tc>
                <a:tc>
                  <a:txBody>
                    <a:bodyPr/>
                    <a:lstStyle/>
                    <a:p>
                      <a:pPr algn="ctr"/>
                      <a:r>
                        <a:rPr lang="en-US" sz="2400" dirty="0"/>
                        <a:t>Parallel</a:t>
                      </a:r>
                    </a:p>
                  </a:txBody>
                  <a:tcPr/>
                </a:tc>
                <a:extLst>
                  <a:ext uri="{0D108BD9-81ED-4DB2-BD59-A6C34878D82A}">
                    <a16:rowId xmlns:a16="http://schemas.microsoft.com/office/drawing/2014/main" val="2686936631"/>
                  </a:ext>
                </a:extLst>
              </a:tr>
              <a:tr h="346026">
                <a:tc>
                  <a:txBody>
                    <a:bodyPr/>
                    <a:lstStyle/>
                    <a:p>
                      <a:pPr algn="ctr"/>
                      <a:r>
                        <a:rPr lang="en-US" sz="2400" dirty="0"/>
                        <a:t>Data transfer</a:t>
                      </a:r>
                    </a:p>
                  </a:txBody>
                  <a:tcPr/>
                </a:tc>
                <a:tc>
                  <a:txBody>
                    <a:bodyPr/>
                    <a:lstStyle/>
                    <a:p>
                      <a:pPr algn="ctr"/>
                      <a:r>
                        <a:rPr lang="en-US" sz="2400" dirty="0"/>
                        <a:t>Bits sent one after another</a:t>
                      </a:r>
                    </a:p>
                  </a:txBody>
                  <a:tcPr/>
                </a:tc>
                <a:tc>
                  <a:txBody>
                    <a:bodyPr/>
                    <a:lstStyle/>
                    <a:p>
                      <a:pPr algn="ctr"/>
                      <a:r>
                        <a:rPr lang="en-US" sz="2400" dirty="0"/>
                        <a:t>Multiple bits sent at the same time</a:t>
                      </a:r>
                    </a:p>
                  </a:txBody>
                  <a:tcPr/>
                </a:tc>
                <a:extLst>
                  <a:ext uri="{0D108BD9-81ED-4DB2-BD59-A6C34878D82A}">
                    <a16:rowId xmlns:a16="http://schemas.microsoft.com/office/drawing/2014/main" val="4015703377"/>
                  </a:ext>
                </a:extLst>
              </a:tr>
              <a:tr h="346026">
                <a:tc>
                  <a:txBody>
                    <a:bodyPr/>
                    <a:lstStyle/>
                    <a:p>
                      <a:pPr algn="ctr"/>
                      <a:r>
                        <a:rPr lang="en-US" sz="2400" dirty="0"/>
                        <a:t>Speed</a:t>
                      </a:r>
                    </a:p>
                  </a:txBody>
                  <a:tcPr/>
                </a:tc>
                <a:tc>
                  <a:txBody>
                    <a:bodyPr/>
                    <a:lstStyle/>
                    <a:p>
                      <a:pPr algn="ctr"/>
                      <a:r>
                        <a:rPr lang="en-US" sz="2400" dirty="0"/>
                        <a:t>Slower</a:t>
                      </a:r>
                    </a:p>
                  </a:txBody>
                  <a:tcPr/>
                </a:tc>
                <a:tc>
                  <a:txBody>
                    <a:bodyPr/>
                    <a:lstStyle/>
                    <a:p>
                      <a:pPr algn="ctr"/>
                      <a:r>
                        <a:rPr lang="en-US" sz="2400" dirty="0"/>
                        <a:t>Faster</a:t>
                      </a:r>
                    </a:p>
                  </a:txBody>
                  <a:tcPr/>
                </a:tc>
                <a:extLst>
                  <a:ext uri="{0D108BD9-81ED-4DB2-BD59-A6C34878D82A}">
                    <a16:rowId xmlns:a16="http://schemas.microsoft.com/office/drawing/2014/main" val="1829093989"/>
                  </a:ext>
                </a:extLst>
              </a:tr>
              <a:tr h="346026">
                <a:tc>
                  <a:txBody>
                    <a:bodyPr/>
                    <a:lstStyle/>
                    <a:p>
                      <a:pPr algn="ctr"/>
                      <a:r>
                        <a:rPr lang="en-US" sz="2400" dirty="0"/>
                        <a:t>Frequency</a:t>
                      </a:r>
                    </a:p>
                  </a:txBody>
                  <a:tcPr/>
                </a:tc>
                <a:tc>
                  <a:txBody>
                    <a:bodyPr/>
                    <a:lstStyle/>
                    <a:p>
                      <a:pPr algn="ctr"/>
                      <a:r>
                        <a:rPr lang="en-US" sz="2400" dirty="0"/>
                        <a:t>Low frequency operation</a:t>
                      </a:r>
                    </a:p>
                  </a:txBody>
                  <a:tcPr/>
                </a:tc>
                <a:tc>
                  <a:txBody>
                    <a:bodyPr/>
                    <a:lstStyle/>
                    <a:p>
                      <a:pPr algn="ctr"/>
                      <a:r>
                        <a:rPr lang="en-US" sz="2400" dirty="0"/>
                        <a:t>High frequency operation</a:t>
                      </a:r>
                    </a:p>
                  </a:txBody>
                  <a:tcPr/>
                </a:tc>
                <a:extLst>
                  <a:ext uri="{0D108BD9-81ED-4DB2-BD59-A6C34878D82A}">
                    <a16:rowId xmlns:a16="http://schemas.microsoft.com/office/drawing/2014/main" val="2858063025"/>
                  </a:ext>
                </a:extLst>
              </a:tr>
              <a:tr h="346026">
                <a:tc>
                  <a:txBody>
                    <a:bodyPr/>
                    <a:lstStyle/>
                    <a:p>
                      <a:pPr algn="ctr"/>
                      <a:r>
                        <a:rPr lang="en-US" sz="2400" dirty="0"/>
                        <a:t>Cables</a:t>
                      </a:r>
                    </a:p>
                  </a:txBody>
                  <a:tcPr/>
                </a:tc>
                <a:tc>
                  <a:txBody>
                    <a:bodyPr/>
                    <a:lstStyle/>
                    <a:p>
                      <a:pPr algn="ctr"/>
                      <a:r>
                        <a:rPr lang="en-US" sz="2400" dirty="0"/>
                        <a:t>Fewer wires </a:t>
                      </a:r>
                    </a:p>
                  </a:txBody>
                  <a:tcPr/>
                </a:tc>
                <a:tc>
                  <a:txBody>
                    <a:bodyPr/>
                    <a:lstStyle/>
                    <a:p>
                      <a:pPr algn="ctr"/>
                      <a:r>
                        <a:rPr lang="en-US" sz="2400" dirty="0"/>
                        <a:t>Multiple wires</a:t>
                      </a:r>
                    </a:p>
                  </a:txBody>
                  <a:tcPr/>
                </a:tc>
                <a:extLst>
                  <a:ext uri="{0D108BD9-81ED-4DB2-BD59-A6C34878D82A}">
                    <a16:rowId xmlns:a16="http://schemas.microsoft.com/office/drawing/2014/main" val="3293478395"/>
                  </a:ext>
                </a:extLst>
              </a:tr>
              <a:tr h="346026">
                <a:tc>
                  <a:txBody>
                    <a:bodyPr/>
                    <a:lstStyle/>
                    <a:p>
                      <a:pPr algn="ctr"/>
                      <a:r>
                        <a:rPr lang="en-US" sz="2400" dirty="0"/>
                        <a:t>Distance</a:t>
                      </a:r>
                    </a:p>
                  </a:txBody>
                  <a:tcPr/>
                </a:tc>
                <a:tc>
                  <a:txBody>
                    <a:bodyPr/>
                    <a:lstStyle/>
                    <a:p>
                      <a:pPr algn="ctr"/>
                      <a:r>
                        <a:rPr lang="en-US" sz="2400" dirty="0"/>
                        <a:t>Suitable for long distance</a:t>
                      </a:r>
                    </a:p>
                  </a:txBody>
                  <a:tcPr/>
                </a:tc>
                <a:tc>
                  <a:txBody>
                    <a:bodyPr/>
                    <a:lstStyle/>
                    <a:p>
                      <a:pPr algn="ctr"/>
                      <a:r>
                        <a:rPr lang="en-US" sz="2400" dirty="0"/>
                        <a:t>Suitable for short distance</a:t>
                      </a:r>
                    </a:p>
                  </a:txBody>
                  <a:tcPr/>
                </a:tc>
                <a:extLst>
                  <a:ext uri="{0D108BD9-81ED-4DB2-BD59-A6C34878D82A}">
                    <a16:rowId xmlns:a16="http://schemas.microsoft.com/office/drawing/2014/main" val="4070264529"/>
                  </a:ext>
                </a:extLst>
              </a:tr>
              <a:tr h="346026">
                <a:tc>
                  <a:txBody>
                    <a:bodyPr/>
                    <a:lstStyle/>
                    <a:p>
                      <a:pPr algn="ctr"/>
                      <a:r>
                        <a:rPr lang="en-US" sz="2400" dirty="0"/>
                        <a:t>Cost</a:t>
                      </a:r>
                    </a:p>
                  </a:txBody>
                  <a:tcPr/>
                </a:tc>
                <a:tc>
                  <a:txBody>
                    <a:bodyPr/>
                    <a:lstStyle/>
                    <a:p>
                      <a:pPr algn="ctr"/>
                      <a:r>
                        <a:rPr lang="en-US" sz="2400" dirty="0"/>
                        <a:t>Low</a:t>
                      </a:r>
                    </a:p>
                  </a:txBody>
                  <a:tcPr/>
                </a:tc>
                <a:tc>
                  <a:txBody>
                    <a:bodyPr/>
                    <a:lstStyle/>
                    <a:p>
                      <a:pPr algn="ctr"/>
                      <a:r>
                        <a:rPr lang="en-US" sz="2400" dirty="0"/>
                        <a:t>High</a:t>
                      </a:r>
                    </a:p>
                  </a:txBody>
                  <a:tcPr/>
                </a:tc>
                <a:extLst>
                  <a:ext uri="{0D108BD9-81ED-4DB2-BD59-A6C34878D82A}">
                    <a16:rowId xmlns:a16="http://schemas.microsoft.com/office/drawing/2014/main" val="3833778103"/>
                  </a:ext>
                </a:extLst>
              </a:tr>
            </a:tbl>
          </a:graphicData>
        </a:graphic>
      </p:graphicFrame>
    </p:spTree>
    <p:extLst>
      <p:ext uri="{BB962C8B-B14F-4D97-AF65-F5344CB8AC3E}">
        <p14:creationId xmlns:p14="http://schemas.microsoft.com/office/powerpoint/2010/main" val="1940423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42B2F-78FA-3201-833A-9522C4A6C9C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2E7E3D1-5AD0-7742-025E-4B1862CFA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1D0DA86-1F73-1F66-6FD9-135C428E7B8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18E38FA-E025-91CD-D0CC-5D21AFA2AA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2F498A4-E4D2-A8C4-CC7B-0A6BA8E85CC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0CC710E-1F48-B9A2-25C5-D91A7347DA8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6646259-F306-41A3-B674-170328392B9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669327DC-E15B-CC3B-9BE9-75CCD4371F9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0B2E7F6-5B0E-A517-04D4-B17D75CE7553}"/>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518BC6A-B548-CE61-A71D-9F9374A2D7F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BB5BE588-3C73-5779-03FE-EE4D1F6F5B58}"/>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0B8EBAAB-E007-63E7-2918-017EB28A1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863E6530-C9F5-1118-87C7-ABBB24B581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EA6E05F3-5D3B-1CD4-7419-B8C920AAFD19}"/>
              </a:ext>
            </a:extLst>
          </p:cNvPr>
          <p:cNvSpPr txBox="1">
            <a:spLocks noChangeArrowheads="1"/>
          </p:cNvSpPr>
          <p:nvPr/>
        </p:nvSpPr>
        <p:spPr bwMode="auto">
          <a:xfrm>
            <a:off x="2553733" y="261677"/>
            <a:ext cx="67751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4C23489D-7376-54A1-A3D9-BA232D52560F}"/>
              </a:ext>
            </a:extLst>
          </p:cNvPr>
          <p:cNvSpPr txBox="1"/>
          <p:nvPr/>
        </p:nvSpPr>
        <p:spPr>
          <a:xfrm>
            <a:off x="617427" y="1237537"/>
            <a:ext cx="11147162" cy="4893647"/>
          </a:xfrm>
          <a:prstGeom prst="rect">
            <a:avLst/>
          </a:prstGeom>
          <a:noFill/>
        </p:spPr>
        <p:txBody>
          <a:bodyPr wrap="square">
            <a:spAutoFit/>
          </a:bodyPr>
          <a:lstStyle/>
          <a:p>
            <a:pPr marL="342900" indent="-342900">
              <a:buFont typeface="Wingdings" panose="05000000000000000000" pitchFamily="2" charset="2"/>
              <a:buChar char="q"/>
            </a:pPr>
            <a:r>
              <a:rPr lang="en-US" sz="2400" dirty="0"/>
              <a:t>We will focus on serial communication because it is the most common in embedded systems.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Serial communications is a method to transfer data between two distant devices.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For serial communications to be accomplished there must be a transmitter (TX), and a receiver (RX).</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Data transfer is accomplished by means of signaling bits in a limited number of wires (ideally 2 or 3 wires).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Serial communication is also used to transfer data between two MCUs and between the MCU and peripherals connected to it.</a:t>
            </a:r>
          </a:p>
        </p:txBody>
      </p:sp>
    </p:spTree>
    <p:extLst>
      <p:ext uri="{BB962C8B-B14F-4D97-AF65-F5344CB8AC3E}">
        <p14:creationId xmlns:p14="http://schemas.microsoft.com/office/powerpoint/2010/main" val="429895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A0C7C-4E15-BFB8-5EF7-B514F23C958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25EB002-7B7B-D70E-0CA2-A3FCEACBE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E4EFF2B0-FBDA-4011-F2D1-C8DFE0B81AC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BEDC0C3-AAEC-C70E-9A9B-D99EC904AE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D9BB895-20A9-0F67-E915-395732FD471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0438660-49FC-A29F-9573-5CEF146178E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69DCCDB0-33A9-984A-31EA-966F2031B023}"/>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7CD3FB0-BA95-5081-E9A2-A199ECE93C7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D520BF1-1EBF-4476-0199-941BAB5AFC7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107F317-AE86-D40F-2572-0744572A8E4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C8E1B049-6D0F-23C1-739A-904C37F54F2F}"/>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6D6A32AB-7706-22E0-D3C5-194DCA2F94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4242345-8478-4F2D-4490-E2BE2B1D9D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61A31CB-7054-FF63-3F88-58D7A29DC75D}"/>
              </a:ext>
            </a:extLst>
          </p:cNvPr>
          <p:cNvSpPr txBox="1">
            <a:spLocks noChangeArrowheads="1"/>
          </p:cNvSpPr>
          <p:nvPr/>
        </p:nvSpPr>
        <p:spPr bwMode="auto">
          <a:xfrm>
            <a:off x="1461920" y="941135"/>
            <a:ext cx="945570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3200" b="1" dirty="0">
                <a:solidFill>
                  <a:srgbClr val="004467"/>
                </a:solidFill>
              </a:rPr>
              <a:t>Serial Communications</a:t>
            </a:r>
            <a:r>
              <a:rPr lang="ar-EG" altLang="en-US" sz="3200" b="1" dirty="0">
                <a:solidFill>
                  <a:srgbClr val="004467"/>
                </a:solidFill>
              </a:rPr>
              <a:t> </a:t>
            </a:r>
            <a:r>
              <a:rPr lang="en-US" altLang="en-US" sz="3200" b="1" dirty="0">
                <a:solidFill>
                  <a:srgbClr val="004467"/>
                </a:solidFill>
              </a:rPr>
              <a:t>In Embedded Systems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A2D61923-8924-BDB5-9163-64773A24A9E1}"/>
              </a:ext>
            </a:extLst>
          </p:cNvPr>
          <p:cNvSpPr txBox="1"/>
          <p:nvPr/>
        </p:nvSpPr>
        <p:spPr>
          <a:xfrm>
            <a:off x="539741" y="1927826"/>
            <a:ext cx="11147162" cy="3785652"/>
          </a:xfrm>
          <a:prstGeom prst="rect">
            <a:avLst/>
          </a:prstGeom>
          <a:noFill/>
        </p:spPr>
        <p:txBody>
          <a:bodyPr wrap="square">
            <a:spAutoFit/>
          </a:bodyPr>
          <a:lstStyle/>
          <a:p>
            <a:pPr marL="342900" indent="-342900">
              <a:buFont typeface="Wingdings" panose="05000000000000000000" pitchFamily="2" charset="2"/>
              <a:buChar char="q"/>
            </a:pPr>
            <a:r>
              <a:rPr lang="en-US" sz="2400" dirty="0"/>
              <a:t>We use serial communication (USART-SPI-I2C) to interface microcontroller with different devices such as :</a:t>
            </a:r>
          </a:p>
          <a:p>
            <a:r>
              <a:rPr lang="en-US" sz="2400" b="1" dirty="0"/>
              <a:t>Other Micro-controller.</a:t>
            </a:r>
          </a:p>
          <a:p>
            <a:r>
              <a:rPr lang="en-US" sz="2400" b="1" dirty="0"/>
              <a:t>PC.</a:t>
            </a:r>
          </a:p>
          <a:p>
            <a:r>
              <a:rPr lang="en-US" sz="2400" b="1" dirty="0"/>
              <a:t>External devices like:</a:t>
            </a:r>
            <a:r>
              <a:rPr lang="ar-EG" sz="2400" b="1" dirty="0"/>
              <a:t> </a:t>
            </a:r>
            <a:r>
              <a:rPr lang="en-US" sz="2400" dirty="0"/>
              <a:t>LCD,</a:t>
            </a:r>
            <a:r>
              <a:rPr lang="ar-EG" sz="2400" dirty="0"/>
              <a:t> </a:t>
            </a:r>
            <a:r>
              <a:rPr lang="en-US" sz="2400" dirty="0"/>
              <a:t>Bluetooth, GSM and GPS Modems,</a:t>
            </a:r>
            <a:r>
              <a:rPr lang="ar-EG" sz="2400" dirty="0"/>
              <a:t> </a:t>
            </a:r>
            <a:r>
              <a:rPr lang="en-US" sz="2400" dirty="0"/>
              <a:t>External EEPROM and Flash EEPROM,</a:t>
            </a:r>
            <a:r>
              <a:rPr lang="ar-EG" sz="2400" dirty="0"/>
              <a:t> </a:t>
            </a:r>
            <a:r>
              <a:rPr lang="en-US" sz="2400" dirty="0"/>
              <a:t>External ADC and External Watch-Dog Timer.</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Also, There are serial communication protocols used in automotive embedded systems networks such as: Controller Area Networks (CAN) and Local Interconnect Networks (LIN).</a:t>
            </a:r>
          </a:p>
        </p:txBody>
      </p:sp>
    </p:spTree>
    <p:extLst>
      <p:ext uri="{BB962C8B-B14F-4D97-AF65-F5344CB8AC3E}">
        <p14:creationId xmlns:p14="http://schemas.microsoft.com/office/powerpoint/2010/main" val="53339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1713</TotalTime>
  <Words>1455</Words>
  <Application>Microsoft Office PowerPoint</Application>
  <PresentationFormat>Widescreen</PresentationFormat>
  <Paragraphs>210</Paragraphs>
  <Slides>30</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Wingdings</vt:lpstr>
      <vt:lpstr>Office Theme</vt:lpstr>
      <vt:lpstr>PowerPoint Presentation</vt:lpstr>
      <vt:lpstr>PowerPoint Presentation</vt:lpstr>
      <vt:lpstr>Content</vt:lpstr>
      <vt:lpstr>Introduction to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Baud Rate</vt:lpstr>
      <vt:lpstr>PowerPoint Presentation</vt:lpstr>
      <vt:lpstr>PowerPoint Presentation</vt:lpstr>
      <vt:lpstr>UART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 Ezzat</dc:creator>
  <cp:lastModifiedBy>فاطمه محمود فولي علام</cp:lastModifiedBy>
  <cp:revision>437</cp:revision>
  <dcterms:created xsi:type="dcterms:W3CDTF">2025-01-30T15:09:40Z</dcterms:created>
  <dcterms:modified xsi:type="dcterms:W3CDTF">2026-02-12T20:35:29Z</dcterms:modified>
</cp:coreProperties>
</file>